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slide+xml" PartName="/ppt/slides/slide67.xml"/>
  <Override ContentType="application/vnd.openxmlformats-officedocument.presentationml.slide+xml" PartName="/ppt/slides/slide68.xml"/>
  <Override ContentType="application/vnd.openxmlformats-officedocument.presentationml.slide+xml" PartName="/ppt/slides/slide69.xml"/>
  <Override ContentType="application/vnd.openxmlformats-officedocument.presentationml.slide+xml" PartName="/ppt/slides/slide70.xml"/>
  <Override ContentType="application/vnd.openxmlformats-officedocument.presentationml.slide+xml" PartName="/ppt/slides/slide71.xml"/>
  <Override ContentType="application/vnd.openxmlformats-officedocument.presentationml.slide+xml" PartName="/ppt/slides/slide72.xml"/>
  <Override ContentType="application/vnd.openxmlformats-officedocument.presentationml.slide+xml" PartName="/ppt/slides/slide73.xml"/>
  <Override ContentType="application/vnd.openxmlformats-officedocument.presentationml.slide+xml" PartName="/ppt/slides/slide74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77.xml"/>
  <Override ContentType="application/vnd.openxmlformats-officedocument.presentationml.slide+xml" PartName="/ppt/slides/slide78.xml"/>
  <Override ContentType="application/vnd.openxmlformats-officedocument.presentationml.slide+xml" PartName="/ppt/slides/slide79.xml"/>
  <Override ContentType="application/vnd.openxmlformats-officedocument.presentationml.slide+xml" PartName="/ppt/slides/slide80.xml"/>
  <Override ContentType="application/vnd.openxmlformats-officedocument.presentationml.slide+xml" PartName="/ppt/slides/slide81.xml"/>
  <Override ContentType="application/vnd.openxmlformats-officedocument.presentationml.slide+xml" PartName="/ppt/slides/slide82.xml"/>
  <Override ContentType="application/vnd.openxmlformats-officedocument.presentationml.slide+xml" PartName="/ppt/slides/slide83.xml"/>
  <Override ContentType="application/vnd.openxmlformats-officedocument.presentationml.slide+xml" PartName="/ppt/slides/slide84.xml"/>
  <Override ContentType="application/vnd.openxmlformats-officedocument.presentationml.slide+xml" PartName="/ppt/slides/slide85.xml"/>
  <Override ContentType="application/vnd.openxmlformats-officedocument.presentationml.slide+xml" PartName="/ppt/slides/slide86.xml"/>
  <Override ContentType="application/vnd.openxmlformats-officedocument.presentationml.slide+xml" PartName="/ppt/slides/slide87.xml"/>
  <Override ContentType="application/vnd.openxmlformats-officedocument.presentationml.slide+xml" PartName="/ppt/slides/slide8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</p:sldIdLst>
  <p:sldSz cx="18288000" cy="10287000"/>
  <p:notesSz cx="6858000" cy="9144000"/>
  <p:embeddedFontLst>
    <p:embeddedFont>
      <p:font typeface="TAN Kindred" charset="1" panose="00000000000000000000"/>
      <p:regular r:id="rId94"/>
    </p:embeddedFont>
    <p:embeddedFont>
      <p:font typeface="Canva Sans Bold" charset="1" panose="020B0803030501040103"/>
      <p:regular r:id="rId95"/>
    </p:embeddedFont>
    <p:embeddedFont>
      <p:font typeface="Canva Sans" charset="1" panose="020B0503030501040103"/>
      <p:regular r:id="rId96"/>
    </p:embeddedFont>
    <p:embeddedFont>
      <p:font typeface="Fredoka" charset="1" panose="02000000000000000000"/>
      <p:regular r:id="rId97"/>
    </p:embeddedFont>
    <p:embeddedFont>
      <p:font typeface="Peace Sans" charset="1" panose="02000505040000020004"/>
      <p:regular r:id="rId98"/>
    </p:embeddedFont>
    <p:embeddedFont>
      <p:font typeface="TAN Headline" charset="1" panose="00000000000000000000"/>
      <p:regular r:id="rId9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slides/slide42.xml" Type="http://schemas.openxmlformats.org/officeDocument/2006/relationships/slide"/><Relationship Id="rId48" Target="slides/slide43.xml" Type="http://schemas.openxmlformats.org/officeDocument/2006/relationships/slide"/><Relationship Id="rId49" Target="slides/slide44.xml" Type="http://schemas.openxmlformats.org/officeDocument/2006/relationships/slide"/><Relationship Id="rId5" Target="tableStyles.xml" Type="http://schemas.openxmlformats.org/officeDocument/2006/relationships/tableStyles"/><Relationship Id="rId50" Target="slides/slide45.xml" Type="http://schemas.openxmlformats.org/officeDocument/2006/relationships/slide"/><Relationship Id="rId51" Target="slides/slide46.xml" Type="http://schemas.openxmlformats.org/officeDocument/2006/relationships/slide"/><Relationship Id="rId52" Target="slides/slide47.xml" Type="http://schemas.openxmlformats.org/officeDocument/2006/relationships/slide"/><Relationship Id="rId53" Target="slides/slide48.xml" Type="http://schemas.openxmlformats.org/officeDocument/2006/relationships/slide"/><Relationship Id="rId54" Target="slides/slide49.xml" Type="http://schemas.openxmlformats.org/officeDocument/2006/relationships/slide"/><Relationship Id="rId55" Target="slides/slide50.xml" Type="http://schemas.openxmlformats.org/officeDocument/2006/relationships/slide"/><Relationship Id="rId56" Target="slides/slide51.xml" Type="http://schemas.openxmlformats.org/officeDocument/2006/relationships/slide"/><Relationship Id="rId57" Target="slides/slide52.xml" Type="http://schemas.openxmlformats.org/officeDocument/2006/relationships/slide"/><Relationship Id="rId58" Target="slides/slide53.xml" Type="http://schemas.openxmlformats.org/officeDocument/2006/relationships/slide"/><Relationship Id="rId59" Target="slides/slide54.xml" Type="http://schemas.openxmlformats.org/officeDocument/2006/relationships/slide"/><Relationship Id="rId6" Target="slides/slide1.xml" Type="http://schemas.openxmlformats.org/officeDocument/2006/relationships/slide"/><Relationship Id="rId60" Target="slides/slide55.xml" Type="http://schemas.openxmlformats.org/officeDocument/2006/relationships/slide"/><Relationship Id="rId61" Target="slides/slide56.xml" Type="http://schemas.openxmlformats.org/officeDocument/2006/relationships/slide"/><Relationship Id="rId62" Target="slides/slide57.xml" Type="http://schemas.openxmlformats.org/officeDocument/2006/relationships/slide"/><Relationship Id="rId63" Target="slides/slide58.xml" Type="http://schemas.openxmlformats.org/officeDocument/2006/relationships/slide"/><Relationship Id="rId64" Target="slides/slide59.xml" Type="http://schemas.openxmlformats.org/officeDocument/2006/relationships/slide"/><Relationship Id="rId65" Target="slides/slide60.xml" Type="http://schemas.openxmlformats.org/officeDocument/2006/relationships/slide"/><Relationship Id="rId66" Target="slides/slide61.xml" Type="http://schemas.openxmlformats.org/officeDocument/2006/relationships/slide"/><Relationship Id="rId67" Target="slides/slide62.xml" Type="http://schemas.openxmlformats.org/officeDocument/2006/relationships/slide"/><Relationship Id="rId68" Target="slides/slide63.xml" Type="http://schemas.openxmlformats.org/officeDocument/2006/relationships/slide"/><Relationship Id="rId69" Target="slides/slide64.xml" Type="http://schemas.openxmlformats.org/officeDocument/2006/relationships/slide"/><Relationship Id="rId7" Target="slides/slide2.xml" Type="http://schemas.openxmlformats.org/officeDocument/2006/relationships/slide"/><Relationship Id="rId70" Target="slides/slide65.xml" Type="http://schemas.openxmlformats.org/officeDocument/2006/relationships/slide"/><Relationship Id="rId71" Target="slides/slide66.xml" Type="http://schemas.openxmlformats.org/officeDocument/2006/relationships/slide"/><Relationship Id="rId72" Target="slides/slide67.xml" Type="http://schemas.openxmlformats.org/officeDocument/2006/relationships/slide"/><Relationship Id="rId73" Target="slides/slide68.xml" Type="http://schemas.openxmlformats.org/officeDocument/2006/relationships/slide"/><Relationship Id="rId74" Target="slides/slide69.xml" Type="http://schemas.openxmlformats.org/officeDocument/2006/relationships/slide"/><Relationship Id="rId75" Target="slides/slide70.xml" Type="http://schemas.openxmlformats.org/officeDocument/2006/relationships/slide"/><Relationship Id="rId76" Target="slides/slide71.xml" Type="http://schemas.openxmlformats.org/officeDocument/2006/relationships/slide"/><Relationship Id="rId77" Target="slides/slide72.xml" Type="http://schemas.openxmlformats.org/officeDocument/2006/relationships/slide"/><Relationship Id="rId78" Target="slides/slide73.xml" Type="http://schemas.openxmlformats.org/officeDocument/2006/relationships/slide"/><Relationship Id="rId79" Target="slides/slide74.xml" Type="http://schemas.openxmlformats.org/officeDocument/2006/relationships/slide"/><Relationship Id="rId8" Target="slides/slide3.xml" Type="http://schemas.openxmlformats.org/officeDocument/2006/relationships/slide"/><Relationship Id="rId80" Target="slides/slide75.xml" Type="http://schemas.openxmlformats.org/officeDocument/2006/relationships/slide"/><Relationship Id="rId81" Target="slides/slide76.xml" Type="http://schemas.openxmlformats.org/officeDocument/2006/relationships/slide"/><Relationship Id="rId82" Target="slides/slide77.xml" Type="http://schemas.openxmlformats.org/officeDocument/2006/relationships/slide"/><Relationship Id="rId83" Target="slides/slide78.xml" Type="http://schemas.openxmlformats.org/officeDocument/2006/relationships/slide"/><Relationship Id="rId84" Target="slides/slide79.xml" Type="http://schemas.openxmlformats.org/officeDocument/2006/relationships/slide"/><Relationship Id="rId85" Target="slides/slide80.xml" Type="http://schemas.openxmlformats.org/officeDocument/2006/relationships/slide"/><Relationship Id="rId86" Target="slides/slide81.xml" Type="http://schemas.openxmlformats.org/officeDocument/2006/relationships/slide"/><Relationship Id="rId87" Target="slides/slide82.xml" Type="http://schemas.openxmlformats.org/officeDocument/2006/relationships/slide"/><Relationship Id="rId88" Target="slides/slide83.xml" Type="http://schemas.openxmlformats.org/officeDocument/2006/relationships/slide"/><Relationship Id="rId89" Target="slides/slide84.xml" Type="http://schemas.openxmlformats.org/officeDocument/2006/relationships/slide"/><Relationship Id="rId9" Target="slides/slide4.xml" Type="http://schemas.openxmlformats.org/officeDocument/2006/relationships/slide"/><Relationship Id="rId90" Target="slides/slide85.xml" Type="http://schemas.openxmlformats.org/officeDocument/2006/relationships/slide"/><Relationship Id="rId91" Target="slides/slide86.xml" Type="http://schemas.openxmlformats.org/officeDocument/2006/relationships/slide"/><Relationship Id="rId92" Target="slides/slide87.xml" Type="http://schemas.openxmlformats.org/officeDocument/2006/relationships/slide"/><Relationship Id="rId93" Target="slides/slide88.xml" Type="http://schemas.openxmlformats.org/officeDocument/2006/relationships/slide"/><Relationship Id="rId94" Target="fonts/font94.fntdata" Type="http://schemas.openxmlformats.org/officeDocument/2006/relationships/font"/><Relationship Id="rId95" Target="fonts/font95.fntdata" Type="http://schemas.openxmlformats.org/officeDocument/2006/relationships/font"/><Relationship Id="rId96" Target="fonts/font96.fntdata" Type="http://schemas.openxmlformats.org/officeDocument/2006/relationships/font"/><Relationship Id="rId97" Target="fonts/font97.fntdata" Type="http://schemas.openxmlformats.org/officeDocument/2006/relationships/font"/><Relationship Id="rId98" Target="fonts/font98.fntdata" Type="http://schemas.openxmlformats.org/officeDocument/2006/relationships/font"/><Relationship Id="rId99" Target="fonts/font9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2" Target="../media/image1.jpeg" Type="http://schemas.openxmlformats.org/officeDocument/2006/relationships/image"/><Relationship Id="rId3" Target="../media/image2.jpe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svg" Type="http://schemas.openxmlformats.org/officeDocument/2006/relationships/image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pn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25.png" Type="http://schemas.openxmlformats.org/officeDocument/2006/relationships/image"/><Relationship Id="rId8" Target="../media/image26.pn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svg" Type="http://schemas.openxmlformats.org/officeDocument/2006/relationships/image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pn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25.png" Type="http://schemas.openxmlformats.org/officeDocument/2006/relationships/image"/><Relationship Id="rId8" Target="../media/image26.pn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11" Target="../media/image21.png" Type="http://schemas.openxmlformats.org/officeDocument/2006/relationships/image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15.pn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18.jpeg" Type="http://schemas.openxmlformats.org/officeDocument/2006/relationships/image"/><Relationship Id="rId8" Target="../media/image4.jpeg" Type="http://schemas.openxmlformats.org/officeDocument/2006/relationships/image"/><Relationship Id="rId9" Target="../media/image19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png" Type="http://schemas.openxmlformats.org/officeDocument/2006/relationships/image"/><Relationship Id="rId5" Target="../media/image25.png" Type="http://schemas.openxmlformats.org/officeDocument/2006/relationships/image"/><Relationship Id="rId6" Target="../media/image26.png" Type="http://schemas.openxmlformats.org/officeDocument/2006/relationships/image"/><Relationship Id="rId7" Target="../media/image29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png" Type="http://schemas.openxmlformats.org/officeDocument/2006/relationships/image"/><Relationship Id="rId5" Target="../media/image25.png" Type="http://schemas.openxmlformats.org/officeDocument/2006/relationships/image"/><Relationship Id="rId6" Target="../media/image26.png" Type="http://schemas.openxmlformats.org/officeDocument/2006/relationships/image"/><Relationship Id="rId7" Target="../media/image29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png" Type="http://schemas.openxmlformats.org/officeDocument/2006/relationships/image"/><Relationship Id="rId5" Target="../media/image25.png" Type="http://schemas.openxmlformats.org/officeDocument/2006/relationships/image"/><Relationship Id="rId6" Target="../media/image26.png" Type="http://schemas.openxmlformats.org/officeDocument/2006/relationships/image"/><Relationship Id="rId7" Target="../media/image29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png" Type="http://schemas.openxmlformats.org/officeDocument/2006/relationships/image"/><Relationship Id="rId5" Target="../media/image25.png" Type="http://schemas.openxmlformats.org/officeDocument/2006/relationships/image"/><Relationship Id="rId6" Target="../media/image26.png" Type="http://schemas.openxmlformats.org/officeDocument/2006/relationships/image"/><Relationship Id="rId7" Target="../media/image29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png" Type="http://schemas.openxmlformats.org/officeDocument/2006/relationships/image"/><Relationship Id="rId5" Target="../media/image25.png" Type="http://schemas.openxmlformats.org/officeDocument/2006/relationships/image"/><Relationship Id="rId6" Target="../media/image26.png" Type="http://schemas.openxmlformats.org/officeDocument/2006/relationships/image"/><Relationship Id="rId7" Target="../media/image29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png" Type="http://schemas.openxmlformats.org/officeDocument/2006/relationships/image"/><Relationship Id="rId5" Target="../media/image25.png" Type="http://schemas.openxmlformats.org/officeDocument/2006/relationships/image"/><Relationship Id="rId6" Target="../media/image26.png" Type="http://schemas.openxmlformats.org/officeDocument/2006/relationships/image"/><Relationship Id="rId7" Target="../media/image29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png" Type="http://schemas.openxmlformats.org/officeDocument/2006/relationships/image"/><Relationship Id="rId5" Target="../media/image25.png" Type="http://schemas.openxmlformats.org/officeDocument/2006/relationships/image"/><Relationship Id="rId6" Target="../media/image26.png" Type="http://schemas.openxmlformats.org/officeDocument/2006/relationships/image"/><Relationship Id="rId7" Target="../media/image29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14.png" Type="http://schemas.openxmlformats.org/officeDocument/2006/relationships/image"/><Relationship Id="rId2" Target="../media/image1.jpeg" Type="http://schemas.openxmlformats.org/officeDocument/2006/relationships/image"/><Relationship Id="rId3" Target="../media/image5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8.png" Type="http://schemas.openxmlformats.org/officeDocument/2006/relationships/image"/><Relationship Id="rId7" Target="../media/image12.png" Type="http://schemas.openxmlformats.org/officeDocument/2006/relationships/image"/><Relationship Id="rId8" Target="../media/image13.pn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png" Type="http://schemas.openxmlformats.org/officeDocument/2006/relationships/image"/><Relationship Id="rId5" Target="../media/image25.png" Type="http://schemas.openxmlformats.org/officeDocument/2006/relationships/image"/><Relationship Id="rId6" Target="../media/image26.png" Type="http://schemas.openxmlformats.org/officeDocument/2006/relationships/image"/><Relationship Id="rId7" Target="../media/image29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png" Type="http://schemas.openxmlformats.org/officeDocument/2006/relationships/image"/><Relationship Id="rId5" Target="../media/image25.png" Type="http://schemas.openxmlformats.org/officeDocument/2006/relationships/image"/><Relationship Id="rId6" Target="../media/image26.png" Type="http://schemas.openxmlformats.org/officeDocument/2006/relationships/image"/><Relationship Id="rId7" Target="../media/image29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png" Type="http://schemas.openxmlformats.org/officeDocument/2006/relationships/image"/><Relationship Id="rId5" Target="../media/image25.png" Type="http://schemas.openxmlformats.org/officeDocument/2006/relationships/image"/><Relationship Id="rId6" Target="../media/image26.png" Type="http://schemas.openxmlformats.org/officeDocument/2006/relationships/image"/><Relationship Id="rId7" Target="../media/image29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png" Type="http://schemas.openxmlformats.org/officeDocument/2006/relationships/image"/><Relationship Id="rId5" Target="../media/image25.png" Type="http://schemas.openxmlformats.org/officeDocument/2006/relationships/image"/><Relationship Id="rId6" Target="../media/image26.png" Type="http://schemas.openxmlformats.org/officeDocument/2006/relationships/image"/><Relationship Id="rId7" Target="../media/image29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png" Type="http://schemas.openxmlformats.org/officeDocument/2006/relationships/image"/><Relationship Id="rId5" Target="../media/image25.png" Type="http://schemas.openxmlformats.org/officeDocument/2006/relationships/image"/><Relationship Id="rId6" Target="../media/image26.png" Type="http://schemas.openxmlformats.org/officeDocument/2006/relationships/image"/><Relationship Id="rId7" Target="../media/image29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11" Target="../media/image21.png" Type="http://schemas.openxmlformats.org/officeDocument/2006/relationships/image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15.pn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18.jpeg" Type="http://schemas.openxmlformats.org/officeDocument/2006/relationships/image"/><Relationship Id="rId8" Target="../media/image4.jpeg" Type="http://schemas.openxmlformats.org/officeDocument/2006/relationships/image"/><Relationship Id="rId9" Target="../media/image19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svg" Type="http://schemas.openxmlformats.org/officeDocument/2006/relationships/image"/><Relationship Id="rId2" Target="../media/image30.png" Type="http://schemas.openxmlformats.org/officeDocument/2006/relationships/image"/><Relationship Id="rId3" Target="../media/image22.png" Type="http://schemas.openxmlformats.org/officeDocument/2006/relationships/image"/><Relationship Id="rId4" Target="../media/image23.png" Type="http://schemas.openxmlformats.org/officeDocument/2006/relationships/image"/><Relationship Id="rId5" Target="../media/image24.png" Type="http://schemas.openxmlformats.org/officeDocument/2006/relationships/image"/><Relationship Id="rId6" Target="../media/image31.png" Type="http://schemas.openxmlformats.org/officeDocument/2006/relationships/image"/><Relationship Id="rId7" Target="../media/image25.png" Type="http://schemas.openxmlformats.org/officeDocument/2006/relationships/image"/><Relationship Id="rId8" Target="../media/image26.pn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svg" Type="http://schemas.openxmlformats.org/officeDocument/2006/relationships/image"/><Relationship Id="rId2" Target="../media/image30.png" Type="http://schemas.openxmlformats.org/officeDocument/2006/relationships/image"/><Relationship Id="rId3" Target="../media/image22.png" Type="http://schemas.openxmlformats.org/officeDocument/2006/relationships/image"/><Relationship Id="rId4" Target="../media/image23.png" Type="http://schemas.openxmlformats.org/officeDocument/2006/relationships/image"/><Relationship Id="rId5" Target="../media/image24.png" Type="http://schemas.openxmlformats.org/officeDocument/2006/relationships/image"/><Relationship Id="rId6" Target="../media/image31.png" Type="http://schemas.openxmlformats.org/officeDocument/2006/relationships/image"/><Relationship Id="rId7" Target="../media/image25.png" Type="http://schemas.openxmlformats.org/officeDocument/2006/relationships/image"/><Relationship Id="rId8" Target="../media/image26.pn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svg" Type="http://schemas.openxmlformats.org/officeDocument/2006/relationships/image"/><Relationship Id="rId2" Target="../media/image30.png" Type="http://schemas.openxmlformats.org/officeDocument/2006/relationships/image"/><Relationship Id="rId3" Target="../media/image22.png" Type="http://schemas.openxmlformats.org/officeDocument/2006/relationships/image"/><Relationship Id="rId4" Target="../media/image23.png" Type="http://schemas.openxmlformats.org/officeDocument/2006/relationships/image"/><Relationship Id="rId5" Target="../media/image24.png" Type="http://schemas.openxmlformats.org/officeDocument/2006/relationships/image"/><Relationship Id="rId6" Target="../media/image31.png" Type="http://schemas.openxmlformats.org/officeDocument/2006/relationships/image"/><Relationship Id="rId7" Target="../media/image25.png" Type="http://schemas.openxmlformats.org/officeDocument/2006/relationships/image"/><Relationship Id="rId8" Target="../media/image26.pn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svg" Type="http://schemas.openxmlformats.org/officeDocument/2006/relationships/image"/><Relationship Id="rId2" Target="../media/image30.png" Type="http://schemas.openxmlformats.org/officeDocument/2006/relationships/image"/><Relationship Id="rId3" Target="../media/image22.png" Type="http://schemas.openxmlformats.org/officeDocument/2006/relationships/image"/><Relationship Id="rId4" Target="../media/image23.png" Type="http://schemas.openxmlformats.org/officeDocument/2006/relationships/image"/><Relationship Id="rId5" Target="../media/image24.png" Type="http://schemas.openxmlformats.org/officeDocument/2006/relationships/image"/><Relationship Id="rId6" Target="../media/image31.png" Type="http://schemas.openxmlformats.org/officeDocument/2006/relationships/image"/><Relationship Id="rId7" Target="../media/image25.png" Type="http://schemas.openxmlformats.org/officeDocument/2006/relationships/image"/><Relationship Id="rId8" Target="../media/image26.pn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11" Target="../media/image21.png" Type="http://schemas.openxmlformats.org/officeDocument/2006/relationships/image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15.pn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18.jpeg" Type="http://schemas.openxmlformats.org/officeDocument/2006/relationships/image"/><Relationship Id="rId8" Target="../media/image4.jpeg" Type="http://schemas.openxmlformats.org/officeDocument/2006/relationships/image"/><Relationship Id="rId9" Target="../media/image19.jpe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11" Target="../media/image21.png" Type="http://schemas.openxmlformats.org/officeDocument/2006/relationships/image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15.pn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18.jpeg" Type="http://schemas.openxmlformats.org/officeDocument/2006/relationships/image"/><Relationship Id="rId8" Target="../media/image4.jpeg" Type="http://schemas.openxmlformats.org/officeDocument/2006/relationships/image"/><Relationship Id="rId9" Target="../media/image19.jpe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svg" Type="http://schemas.openxmlformats.org/officeDocument/2006/relationships/image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pn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25.png" Type="http://schemas.openxmlformats.org/officeDocument/2006/relationships/image"/><Relationship Id="rId8" Target="../media/image26.pn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4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4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4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4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4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svg" Type="http://schemas.openxmlformats.org/officeDocument/2006/relationships/image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pn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25.png" Type="http://schemas.openxmlformats.org/officeDocument/2006/relationships/image"/><Relationship Id="rId8" Target="../media/image26.pn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5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5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5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5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5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5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5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5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5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5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svg" Type="http://schemas.openxmlformats.org/officeDocument/2006/relationships/image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pn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25.png" Type="http://schemas.openxmlformats.org/officeDocument/2006/relationships/image"/><Relationship Id="rId8" Target="../media/image26.pn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6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6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6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6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6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6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6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6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6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6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svg" Type="http://schemas.openxmlformats.org/officeDocument/2006/relationships/image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pn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25.png" Type="http://schemas.openxmlformats.org/officeDocument/2006/relationships/image"/><Relationship Id="rId8" Target="../media/image26.pn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7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7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7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7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7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7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7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7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7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7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svg" Type="http://schemas.openxmlformats.org/officeDocument/2006/relationships/image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pn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25.png" Type="http://schemas.openxmlformats.org/officeDocument/2006/relationships/image"/><Relationship Id="rId8" Target="../media/image26.pn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8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8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8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8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8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8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8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32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8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33.png" Type="http://schemas.openxmlformats.org/officeDocument/2006/relationships/image"/><Relationship Id="rId2" Target="../media/image15.png" Type="http://schemas.openxmlformats.org/officeDocument/2006/relationships/image"/><Relationship Id="rId3" Target="../media/image32.png" Type="http://schemas.openxmlformats.org/officeDocument/2006/relationships/image"/><Relationship Id="rId4" Target="../media/image4.jpeg" Type="http://schemas.openxmlformats.org/officeDocument/2006/relationships/image"/><Relationship Id="rId5" Target="../media/image18.jpeg" Type="http://schemas.openxmlformats.org/officeDocument/2006/relationships/image"/><Relationship Id="rId6" Target="../media/image19.jpeg" Type="http://schemas.openxmlformats.org/officeDocument/2006/relationships/image"/><Relationship Id="rId7" Target="../media/image20.png" Type="http://schemas.openxmlformats.org/officeDocument/2006/relationships/image"/><Relationship Id="rId8" Target="../media/image6.png" Type="http://schemas.openxmlformats.org/officeDocument/2006/relationships/image"/><Relationship Id="rId9" Target="../media/image7.svg" Type="http://schemas.openxmlformats.org/officeDocument/2006/relationships/image"/></Relationships>
</file>

<file path=ppt/slides/_rels/slide8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2" Target="../media/image1.jpeg" Type="http://schemas.openxmlformats.org/officeDocument/2006/relationships/image"/><Relationship Id="rId3" Target="../media/image2.jpe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svg" Type="http://schemas.openxmlformats.org/officeDocument/2006/relationships/image"/><Relationship Id="rId2" Target="../media/image22.png" Type="http://schemas.openxmlformats.org/officeDocument/2006/relationships/image"/><Relationship Id="rId3" Target="../media/image23.png" Type="http://schemas.openxmlformats.org/officeDocument/2006/relationships/image"/><Relationship Id="rId4" Target="../media/image24.pn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25.png" Type="http://schemas.openxmlformats.org/officeDocument/2006/relationships/image"/><Relationship Id="rId8" Target="../media/image26.png" Type="http://schemas.openxmlformats.org/officeDocument/2006/relationships/image"/><Relationship Id="rId9" Target="../media/image2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8909206"/>
          </a:xfrm>
          <a:custGeom>
            <a:avLst/>
            <a:gdLst/>
            <a:ahLst/>
            <a:cxnLst/>
            <a:rect r="r" b="b" t="t" l="l"/>
            <a:pathLst>
              <a:path h="8909206" w="18288000">
                <a:moveTo>
                  <a:pt x="0" y="0"/>
                </a:moveTo>
                <a:lnTo>
                  <a:pt x="18288000" y="0"/>
                </a:lnTo>
                <a:lnTo>
                  <a:pt x="18288000" y="8909206"/>
                </a:lnTo>
                <a:lnTo>
                  <a:pt x="0" y="89092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3524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69818" y="2970320"/>
            <a:ext cx="10473173" cy="5938887"/>
          </a:xfrm>
          <a:custGeom>
            <a:avLst/>
            <a:gdLst/>
            <a:ahLst/>
            <a:cxnLst/>
            <a:rect r="r" b="b" t="t" l="l"/>
            <a:pathLst>
              <a:path h="5938887" w="10473173">
                <a:moveTo>
                  <a:pt x="0" y="0"/>
                </a:moveTo>
                <a:lnTo>
                  <a:pt x="10473172" y="0"/>
                </a:lnTo>
                <a:lnTo>
                  <a:pt x="10473172" y="5938886"/>
                </a:lnTo>
                <a:lnTo>
                  <a:pt x="0" y="59388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555" r="0" b="-14774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144000" y="2970320"/>
            <a:ext cx="10473173" cy="5938887"/>
          </a:xfrm>
          <a:custGeom>
            <a:avLst/>
            <a:gdLst/>
            <a:ahLst/>
            <a:cxnLst/>
            <a:rect r="r" b="b" t="t" l="l"/>
            <a:pathLst>
              <a:path h="5938887" w="10473173">
                <a:moveTo>
                  <a:pt x="0" y="0"/>
                </a:moveTo>
                <a:lnTo>
                  <a:pt x="10473173" y="0"/>
                </a:lnTo>
                <a:lnTo>
                  <a:pt x="10473173" y="5938886"/>
                </a:lnTo>
                <a:lnTo>
                  <a:pt x="0" y="59388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924" r="0" b="-14405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760158" y="3704390"/>
            <a:ext cx="8747361" cy="5204816"/>
          </a:xfrm>
          <a:custGeom>
            <a:avLst/>
            <a:gdLst/>
            <a:ahLst/>
            <a:cxnLst/>
            <a:rect r="r" b="b" t="t" l="l"/>
            <a:pathLst>
              <a:path h="5204816" w="8747361">
                <a:moveTo>
                  <a:pt x="0" y="0"/>
                </a:moveTo>
                <a:lnTo>
                  <a:pt x="8747361" y="0"/>
                </a:lnTo>
                <a:lnTo>
                  <a:pt x="8747361" y="5204816"/>
                </a:lnTo>
                <a:lnTo>
                  <a:pt x="0" y="52048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2170423" y="3704390"/>
            <a:ext cx="8747361" cy="5204816"/>
          </a:xfrm>
          <a:custGeom>
            <a:avLst/>
            <a:gdLst/>
            <a:ahLst/>
            <a:cxnLst/>
            <a:rect r="r" b="b" t="t" l="l"/>
            <a:pathLst>
              <a:path h="5204816" w="8747361">
                <a:moveTo>
                  <a:pt x="8747361" y="0"/>
                </a:moveTo>
                <a:lnTo>
                  <a:pt x="0" y="0"/>
                </a:lnTo>
                <a:lnTo>
                  <a:pt x="0" y="5204816"/>
                </a:lnTo>
                <a:lnTo>
                  <a:pt x="8747361" y="5204816"/>
                </a:lnTo>
                <a:lnTo>
                  <a:pt x="8747361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8909206"/>
            <a:ext cx="10374765" cy="1509541"/>
          </a:xfrm>
          <a:custGeom>
            <a:avLst/>
            <a:gdLst/>
            <a:ahLst/>
            <a:cxnLst/>
            <a:rect r="r" b="b" t="t" l="l"/>
            <a:pathLst>
              <a:path h="1509541" w="10374765">
                <a:moveTo>
                  <a:pt x="0" y="0"/>
                </a:moveTo>
                <a:lnTo>
                  <a:pt x="10374765" y="0"/>
                </a:lnTo>
                <a:lnTo>
                  <a:pt x="10374765" y="1509542"/>
                </a:lnTo>
                <a:lnTo>
                  <a:pt x="0" y="15095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97696" r="0" b="-21415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374765" y="8909206"/>
            <a:ext cx="10374765" cy="1509541"/>
          </a:xfrm>
          <a:custGeom>
            <a:avLst/>
            <a:gdLst/>
            <a:ahLst/>
            <a:cxnLst/>
            <a:rect r="r" b="b" t="t" l="l"/>
            <a:pathLst>
              <a:path h="1509541" w="10374765">
                <a:moveTo>
                  <a:pt x="0" y="0"/>
                </a:moveTo>
                <a:lnTo>
                  <a:pt x="10374765" y="0"/>
                </a:lnTo>
                <a:lnTo>
                  <a:pt x="10374765" y="1509542"/>
                </a:lnTo>
                <a:lnTo>
                  <a:pt x="0" y="15095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97696" r="0" b="-21415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2674029" y="2664078"/>
            <a:ext cx="13243660" cy="6245128"/>
            <a:chOff x="0" y="0"/>
            <a:chExt cx="3488042" cy="164480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488042" cy="1644808"/>
            </a:xfrm>
            <a:custGeom>
              <a:avLst/>
              <a:gdLst/>
              <a:ahLst/>
              <a:cxnLst/>
              <a:rect r="r" b="b" t="t" l="l"/>
              <a:pathLst>
                <a:path h="1644808" w="3488042">
                  <a:moveTo>
                    <a:pt x="39751" y="0"/>
                  </a:moveTo>
                  <a:lnTo>
                    <a:pt x="3448291" y="0"/>
                  </a:lnTo>
                  <a:cubicBezTo>
                    <a:pt x="3458834" y="0"/>
                    <a:pt x="3468944" y="4188"/>
                    <a:pt x="3476399" y="11643"/>
                  </a:cubicBezTo>
                  <a:cubicBezTo>
                    <a:pt x="3483854" y="19098"/>
                    <a:pt x="3488042" y="29208"/>
                    <a:pt x="3488042" y="39751"/>
                  </a:cubicBezTo>
                  <a:lnTo>
                    <a:pt x="3488042" y="1605056"/>
                  </a:lnTo>
                  <a:cubicBezTo>
                    <a:pt x="3488042" y="1627010"/>
                    <a:pt x="3470245" y="1644808"/>
                    <a:pt x="3448291" y="1644808"/>
                  </a:cubicBezTo>
                  <a:lnTo>
                    <a:pt x="39751" y="1644808"/>
                  </a:lnTo>
                  <a:cubicBezTo>
                    <a:pt x="17797" y="1644808"/>
                    <a:pt x="0" y="1627010"/>
                    <a:pt x="0" y="1605056"/>
                  </a:cubicBezTo>
                  <a:lnTo>
                    <a:pt x="0" y="39751"/>
                  </a:lnTo>
                  <a:cubicBezTo>
                    <a:pt x="0" y="17797"/>
                    <a:pt x="17797" y="0"/>
                    <a:pt x="39751" y="0"/>
                  </a:cubicBezTo>
                  <a:close/>
                </a:path>
              </a:pathLst>
            </a:custGeom>
            <a:solidFill>
              <a:srgbClr val="000000">
                <a:alpha val="57647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57150"/>
              <a:ext cx="3488042" cy="17019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-10800000">
            <a:off x="14186098" y="-1183168"/>
            <a:ext cx="6792033" cy="4151369"/>
          </a:xfrm>
          <a:custGeom>
            <a:avLst/>
            <a:gdLst/>
            <a:ahLst/>
            <a:cxnLst/>
            <a:rect r="r" b="b" t="t" l="l"/>
            <a:pathLst>
              <a:path h="4151369" w="6792033">
                <a:moveTo>
                  <a:pt x="0" y="0"/>
                </a:moveTo>
                <a:lnTo>
                  <a:pt x="6792032" y="0"/>
                </a:lnTo>
                <a:lnTo>
                  <a:pt x="6792032" y="4151369"/>
                </a:lnTo>
                <a:lnTo>
                  <a:pt x="0" y="41513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2224" r="-13599" b="-11114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-10800000">
            <a:off x="8198206" y="-1173643"/>
            <a:ext cx="6006942" cy="4151369"/>
          </a:xfrm>
          <a:custGeom>
            <a:avLst/>
            <a:gdLst/>
            <a:ahLst/>
            <a:cxnLst/>
            <a:rect r="r" b="b" t="t" l="l"/>
            <a:pathLst>
              <a:path h="4151369" w="6006942">
                <a:moveTo>
                  <a:pt x="6006942" y="0"/>
                </a:moveTo>
                <a:lnTo>
                  <a:pt x="0" y="0"/>
                </a:lnTo>
                <a:lnTo>
                  <a:pt x="0" y="4151369"/>
                </a:lnTo>
                <a:lnTo>
                  <a:pt x="6006942" y="4151369"/>
                </a:lnTo>
                <a:lnTo>
                  <a:pt x="6006942" y="0"/>
                </a:lnTo>
                <a:close/>
              </a:path>
            </a:pathLst>
          </a:custGeom>
          <a:blipFill>
            <a:blip r:embed="rId6"/>
            <a:stretch>
              <a:fillRect l="-13069" t="-2224" r="-15377" b="-11114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10800000">
            <a:off x="2248415" y="-1183168"/>
            <a:ext cx="6006942" cy="4151369"/>
          </a:xfrm>
          <a:custGeom>
            <a:avLst/>
            <a:gdLst/>
            <a:ahLst/>
            <a:cxnLst/>
            <a:rect r="r" b="b" t="t" l="l"/>
            <a:pathLst>
              <a:path h="4151369" w="6006942">
                <a:moveTo>
                  <a:pt x="0" y="0"/>
                </a:moveTo>
                <a:lnTo>
                  <a:pt x="6006941" y="0"/>
                </a:lnTo>
                <a:lnTo>
                  <a:pt x="6006941" y="4151369"/>
                </a:lnTo>
                <a:lnTo>
                  <a:pt x="0" y="41513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069" t="-2224" r="-15377" b="-11114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-10800000">
            <a:off x="-3749002" y="-1183168"/>
            <a:ext cx="6006942" cy="4151369"/>
          </a:xfrm>
          <a:custGeom>
            <a:avLst/>
            <a:gdLst/>
            <a:ahLst/>
            <a:cxnLst/>
            <a:rect r="r" b="b" t="t" l="l"/>
            <a:pathLst>
              <a:path h="4151369" w="6006942">
                <a:moveTo>
                  <a:pt x="6006942" y="0"/>
                </a:moveTo>
                <a:lnTo>
                  <a:pt x="0" y="0"/>
                </a:lnTo>
                <a:lnTo>
                  <a:pt x="0" y="4151369"/>
                </a:lnTo>
                <a:lnTo>
                  <a:pt x="6006942" y="4151369"/>
                </a:lnTo>
                <a:lnTo>
                  <a:pt x="6006942" y="0"/>
                </a:lnTo>
                <a:close/>
              </a:path>
            </a:pathLst>
          </a:custGeom>
          <a:blipFill>
            <a:blip r:embed="rId6"/>
            <a:stretch>
              <a:fillRect l="-13069" t="-2224" r="-15377" b="-11114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0" y="8909206"/>
            <a:ext cx="10374765" cy="1509541"/>
          </a:xfrm>
          <a:custGeom>
            <a:avLst/>
            <a:gdLst/>
            <a:ahLst/>
            <a:cxnLst/>
            <a:rect r="r" b="b" t="t" l="l"/>
            <a:pathLst>
              <a:path h="1509541" w="10374765">
                <a:moveTo>
                  <a:pt x="0" y="0"/>
                </a:moveTo>
                <a:lnTo>
                  <a:pt x="10374765" y="0"/>
                </a:lnTo>
                <a:lnTo>
                  <a:pt x="10374765" y="1509542"/>
                </a:lnTo>
                <a:lnTo>
                  <a:pt x="0" y="15095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97696" r="0" b="-21415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0374765" y="8909206"/>
            <a:ext cx="10374765" cy="1509541"/>
          </a:xfrm>
          <a:custGeom>
            <a:avLst/>
            <a:gdLst/>
            <a:ahLst/>
            <a:cxnLst/>
            <a:rect r="r" b="b" t="t" l="l"/>
            <a:pathLst>
              <a:path h="1509541" w="10374765">
                <a:moveTo>
                  <a:pt x="0" y="0"/>
                </a:moveTo>
                <a:lnTo>
                  <a:pt x="10374765" y="0"/>
                </a:lnTo>
                <a:lnTo>
                  <a:pt x="10374765" y="1509542"/>
                </a:lnTo>
                <a:lnTo>
                  <a:pt x="0" y="15095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97696" r="0" b="-21415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10800000">
            <a:off x="0" y="-1183168"/>
            <a:ext cx="6811083" cy="4153487"/>
          </a:xfrm>
          <a:custGeom>
            <a:avLst/>
            <a:gdLst/>
            <a:ahLst/>
            <a:cxnLst/>
            <a:rect r="r" b="b" t="t" l="l"/>
            <a:pathLst>
              <a:path h="4153487" w="6811083">
                <a:moveTo>
                  <a:pt x="0" y="0"/>
                </a:moveTo>
                <a:lnTo>
                  <a:pt x="6811083" y="0"/>
                </a:lnTo>
                <a:lnTo>
                  <a:pt x="6811083" y="4153488"/>
                </a:lnTo>
                <a:lnTo>
                  <a:pt x="0" y="41534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10800000">
            <a:off x="6811083" y="-1183168"/>
            <a:ext cx="6811083" cy="4153487"/>
          </a:xfrm>
          <a:custGeom>
            <a:avLst/>
            <a:gdLst/>
            <a:ahLst/>
            <a:cxnLst/>
            <a:rect r="r" b="b" t="t" l="l"/>
            <a:pathLst>
              <a:path h="4153487" w="6811083">
                <a:moveTo>
                  <a:pt x="0" y="0"/>
                </a:moveTo>
                <a:lnTo>
                  <a:pt x="6811082" y="0"/>
                </a:lnTo>
                <a:lnTo>
                  <a:pt x="6811082" y="4153488"/>
                </a:lnTo>
                <a:lnTo>
                  <a:pt x="0" y="41534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10800000">
            <a:off x="13622165" y="-1183168"/>
            <a:ext cx="6811083" cy="4153487"/>
          </a:xfrm>
          <a:custGeom>
            <a:avLst/>
            <a:gdLst/>
            <a:ahLst/>
            <a:cxnLst/>
            <a:rect r="r" b="b" t="t" l="l"/>
            <a:pathLst>
              <a:path h="4153487" w="6811083">
                <a:moveTo>
                  <a:pt x="0" y="0"/>
                </a:moveTo>
                <a:lnTo>
                  <a:pt x="6811083" y="0"/>
                </a:lnTo>
                <a:lnTo>
                  <a:pt x="6811083" y="4153488"/>
                </a:lnTo>
                <a:lnTo>
                  <a:pt x="0" y="41534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4551381" y="540161"/>
            <a:ext cx="435257" cy="629448"/>
          </a:xfrm>
          <a:custGeom>
            <a:avLst/>
            <a:gdLst/>
            <a:ahLst/>
            <a:cxnLst/>
            <a:rect r="r" b="b" t="t" l="l"/>
            <a:pathLst>
              <a:path h="629448" w="435257">
                <a:moveTo>
                  <a:pt x="0" y="0"/>
                </a:moveTo>
                <a:lnTo>
                  <a:pt x="435257" y="0"/>
                </a:lnTo>
                <a:lnTo>
                  <a:pt x="435257" y="629448"/>
                </a:lnTo>
                <a:lnTo>
                  <a:pt x="0" y="6294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54291" t="-270432" r="-1243440" b="-825724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3074526" y="540161"/>
            <a:ext cx="435257" cy="629448"/>
          </a:xfrm>
          <a:custGeom>
            <a:avLst/>
            <a:gdLst/>
            <a:ahLst/>
            <a:cxnLst/>
            <a:rect r="r" b="b" t="t" l="l"/>
            <a:pathLst>
              <a:path h="629448" w="435257">
                <a:moveTo>
                  <a:pt x="0" y="0"/>
                </a:moveTo>
                <a:lnTo>
                  <a:pt x="435257" y="0"/>
                </a:lnTo>
                <a:lnTo>
                  <a:pt x="435257" y="629448"/>
                </a:lnTo>
                <a:lnTo>
                  <a:pt x="0" y="6294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54291" t="-270432" r="-1243440" b="-825724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3176408" y="4643588"/>
            <a:ext cx="2815165" cy="2815165"/>
          </a:xfrm>
          <a:custGeom>
            <a:avLst/>
            <a:gdLst/>
            <a:ahLst/>
            <a:cxnLst/>
            <a:rect r="r" b="b" t="t" l="l"/>
            <a:pathLst>
              <a:path h="2815165" w="2815165">
                <a:moveTo>
                  <a:pt x="0" y="0"/>
                </a:moveTo>
                <a:lnTo>
                  <a:pt x="2815165" y="0"/>
                </a:lnTo>
                <a:lnTo>
                  <a:pt x="2815165" y="2815165"/>
                </a:lnTo>
                <a:lnTo>
                  <a:pt x="0" y="28151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2075321" y="4099079"/>
            <a:ext cx="3528043" cy="3688774"/>
          </a:xfrm>
          <a:custGeom>
            <a:avLst/>
            <a:gdLst/>
            <a:ahLst/>
            <a:cxnLst/>
            <a:rect r="r" b="b" t="t" l="l"/>
            <a:pathLst>
              <a:path h="3688774" w="3528043">
                <a:moveTo>
                  <a:pt x="0" y="0"/>
                </a:moveTo>
                <a:lnTo>
                  <a:pt x="3528043" y="0"/>
                </a:lnTo>
                <a:lnTo>
                  <a:pt x="3528043" y="3688774"/>
                </a:lnTo>
                <a:lnTo>
                  <a:pt x="0" y="36887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6324948" y="3212422"/>
            <a:ext cx="5416998" cy="5454681"/>
          </a:xfrm>
          <a:custGeom>
            <a:avLst/>
            <a:gdLst/>
            <a:ahLst/>
            <a:cxnLst/>
            <a:rect r="r" b="b" t="t" l="l"/>
            <a:pathLst>
              <a:path h="5454681" w="5416998">
                <a:moveTo>
                  <a:pt x="0" y="0"/>
                </a:moveTo>
                <a:lnTo>
                  <a:pt x="5416998" y="0"/>
                </a:lnTo>
                <a:lnTo>
                  <a:pt x="5416998" y="5454682"/>
                </a:lnTo>
                <a:lnTo>
                  <a:pt x="0" y="54546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0">
            <a:off x="273234" y="651120"/>
            <a:ext cx="18045250" cy="2693367"/>
            <a:chOff x="0" y="0"/>
            <a:chExt cx="24060333" cy="3591157"/>
          </a:xfrm>
        </p:grpSpPr>
        <p:sp>
          <p:nvSpPr>
            <p:cNvPr name="TextBox 27" id="27"/>
            <p:cNvSpPr txBox="true"/>
            <p:nvPr/>
          </p:nvSpPr>
          <p:spPr>
            <a:xfrm rot="0">
              <a:off x="0" y="-47625"/>
              <a:ext cx="24060333" cy="26003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899"/>
                </a:lnSpc>
              </a:pPr>
              <a:r>
                <a:rPr lang="en-US" sz="6076">
                  <a:solidFill>
                    <a:srgbClr val="FFF8F3"/>
                  </a:solidFill>
                  <a:latin typeface="TAN Kindred"/>
                  <a:ea typeface="TAN Kindred"/>
                  <a:cs typeface="TAN Kindred"/>
                  <a:sym typeface="TAN Kindred"/>
                </a:rPr>
                <a:t>3RD </a:t>
              </a:r>
              <a:r>
                <a:rPr lang="en-US" sz="6076">
                  <a:solidFill>
                    <a:srgbClr val="FFF8F3"/>
                  </a:solidFill>
                  <a:latin typeface="TAN Kindred"/>
                  <a:ea typeface="TAN Kindred"/>
                  <a:cs typeface="TAN Kindred"/>
                  <a:sym typeface="TAN Kindred"/>
                </a:rPr>
                <a:t>COLORADO PSYCHEDELIC CUP AWARDS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1540338" y="2902253"/>
              <a:ext cx="20979658" cy="6889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78"/>
                </a:lnSpc>
                <a:spcBef>
                  <a:spcPct val="0"/>
                </a:spcBef>
              </a:pPr>
            </a:p>
          </p:txBody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5626385" y="1028700"/>
            <a:ext cx="3680187" cy="9547655"/>
          </a:xfrm>
          <a:custGeom>
            <a:avLst/>
            <a:gdLst/>
            <a:ahLst/>
            <a:cxnLst/>
            <a:rect r="r" b="b" t="t" l="l"/>
            <a:pathLst>
              <a:path h="9547655" w="3680187">
                <a:moveTo>
                  <a:pt x="3680187" y="0"/>
                </a:moveTo>
                <a:lnTo>
                  <a:pt x="0" y="0"/>
                </a:lnTo>
                <a:lnTo>
                  <a:pt x="0" y="9547655"/>
                </a:lnTo>
                <a:lnTo>
                  <a:pt x="3680187" y="9547655"/>
                </a:lnTo>
                <a:lnTo>
                  <a:pt x="3680187" y="0"/>
                </a:lnTo>
                <a:close/>
              </a:path>
            </a:pathLst>
          </a:custGeom>
          <a:blipFill>
            <a:blip r:embed="rId5">
              <a:alphaModFix amt="7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1016273" y="1302616"/>
            <a:ext cx="3680187" cy="9547655"/>
          </a:xfrm>
          <a:custGeom>
            <a:avLst/>
            <a:gdLst/>
            <a:ahLst/>
            <a:cxnLst/>
            <a:rect r="r" b="b" t="t" l="l"/>
            <a:pathLst>
              <a:path h="9547655" w="3680187">
                <a:moveTo>
                  <a:pt x="0" y="0"/>
                </a:moveTo>
                <a:lnTo>
                  <a:pt x="3680187" y="0"/>
                </a:lnTo>
                <a:lnTo>
                  <a:pt x="3680187" y="9547654"/>
                </a:lnTo>
                <a:lnTo>
                  <a:pt x="0" y="95476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5531" y="139769"/>
            <a:ext cx="18182469" cy="112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EXTRACT CHAMPIONS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670492" y="3133671"/>
            <a:ext cx="3277148" cy="38861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10528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527"/>
              </a:lnSpc>
            </a:pPr>
            <a:r>
              <a:rPr lang="en-US" sz="23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Extr</a:t>
            </a:r>
            <a:r>
              <a:rPr lang="en-US" sz="23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act</a:t>
            </a:r>
          </a:p>
          <a:p>
            <a:pPr algn="ctr">
              <a:lnSpc>
                <a:spcPts val="2927"/>
              </a:lnSpc>
            </a:pPr>
          </a:p>
          <a:p>
            <a:pPr algn="ctr">
              <a:lnSpc>
                <a:spcPts val="217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 marL="0" indent="0" lvl="0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MESC: 8.77 mg/g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342658" y="3133671"/>
            <a:ext cx="3277148" cy="41814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34252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149"/>
              </a:lnSpc>
            </a:pPr>
            <a:r>
              <a:rPr lang="en-US" sz="20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Peruvian San Pedro</a:t>
            </a:r>
          </a:p>
          <a:p>
            <a:pPr algn="ctr">
              <a:lnSpc>
                <a:spcPts val="487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MESC: 11.56 mg/ml</a:t>
            </a:r>
          </a:p>
          <a:p>
            <a:pPr algn="ctr" marL="0" indent="0" lvl="0">
              <a:lnSpc>
                <a:spcPts val="2927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5626385" y="1028700"/>
            <a:ext cx="3680187" cy="9547655"/>
          </a:xfrm>
          <a:custGeom>
            <a:avLst/>
            <a:gdLst/>
            <a:ahLst/>
            <a:cxnLst/>
            <a:rect r="r" b="b" t="t" l="l"/>
            <a:pathLst>
              <a:path h="9547655" w="3680187">
                <a:moveTo>
                  <a:pt x="3680187" y="0"/>
                </a:moveTo>
                <a:lnTo>
                  <a:pt x="0" y="0"/>
                </a:lnTo>
                <a:lnTo>
                  <a:pt x="0" y="9547655"/>
                </a:lnTo>
                <a:lnTo>
                  <a:pt x="3680187" y="9547655"/>
                </a:lnTo>
                <a:lnTo>
                  <a:pt x="3680187" y="0"/>
                </a:lnTo>
                <a:close/>
              </a:path>
            </a:pathLst>
          </a:custGeom>
          <a:blipFill>
            <a:blip r:embed="rId5">
              <a:alphaModFix amt="7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1016273" y="1302616"/>
            <a:ext cx="3680187" cy="9547655"/>
          </a:xfrm>
          <a:custGeom>
            <a:avLst/>
            <a:gdLst/>
            <a:ahLst/>
            <a:cxnLst/>
            <a:rect r="r" b="b" t="t" l="l"/>
            <a:pathLst>
              <a:path h="9547655" w="3680187">
                <a:moveTo>
                  <a:pt x="0" y="0"/>
                </a:moveTo>
                <a:lnTo>
                  <a:pt x="3680187" y="0"/>
                </a:lnTo>
                <a:lnTo>
                  <a:pt x="3680187" y="9547654"/>
                </a:lnTo>
                <a:lnTo>
                  <a:pt x="0" y="95476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2106989"/>
            <a:ext cx="3833356" cy="5300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27161</a:t>
            </a:r>
          </a:p>
          <a:p>
            <a:pPr algn="ctr">
              <a:lnSpc>
                <a:spcPts val="4476"/>
              </a:lnSpc>
            </a:pP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4199"/>
              </a:lnSpc>
            </a:pPr>
            <a:r>
              <a:rPr lang="en-US" sz="27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SP-Isolate-01</a:t>
            </a:r>
          </a:p>
          <a:p>
            <a:pPr algn="ctr">
              <a:lnSpc>
                <a:spcPts val="4476"/>
              </a:lnSpc>
            </a:pPr>
          </a:p>
          <a:p>
            <a:pPr algn="ctr">
              <a:lnSpc>
                <a:spcPts val="4476"/>
              </a:lnSpc>
            </a:pP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3424"/>
              </a:lnSpc>
            </a:pPr>
            <a:r>
              <a:rPr lang="en-US" sz="2282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MESC:  715.14 mg/g</a:t>
            </a:r>
          </a:p>
          <a:p>
            <a:pPr algn="ctr" marL="0" indent="0" lvl="0">
              <a:lnSpc>
                <a:spcPts val="3424"/>
              </a:lnSpc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5531" y="139769"/>
            <a:ext cx="18182469" cy="112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EXTRACT CHAMPIONS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670492" y="3133671"/>
            <a:ext cx="3277148" cy="38861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10528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527"/>
              </a:lnSpc>
            </a:pPr>
            <a:r>
              <a:rPr lang="en-US" sz="23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Extr</a:t>
            </a:r>
            <a:r>
              <a:rPr lang="en-US" sz="23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act</a:t>
            </a:r>
          </a:p>
          <a:p>
            <a:pPr algn="ctr">
              <a:lnSpc>
                <a:spcPts val="2927"/>
              </a:lnSpc>
            </a:pPr>
          </a:p>
          <a:p>
            <a:pPr algn="ctr">
              <a:lnSpc>
                <a:spcPts val="217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 marL="0" indent="0" lvl="0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MESC: 8.77 mg/g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342658" y="3133671"/>
            <a:ext cx="3277148" cy="41814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34252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149"/>
              </a:lnSpc>
            </a:pPr>
            <a:r>
              <a:rPr lang="en-US" sz="20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Peruvian San Pedro</a:t>
            </a:r>
          </a:p>
          <a:p>
            <a:pPr algn="ctr">
              <a:lnSpc>
                <a:spcPts val="487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MESC: 11.56 mg/ml</a:t>
            </a:r>
          </a:p>
          <a:p>
            <a:pPr algn="ctr" marL="0" indent="0" lvl="0">
              <a:lnSpc>
                <a:spcPts val="2927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551381" y="4868635"/>
            <a:ext cx="435257" cy="629448"/>
          </a:xfrm>
          <a:custGeom>
            <a:avLst/>
            <a:gdLst/>
            <a:ahLst/>
            <a:cxnLst/>
            <a:rect r="r" b="b" t="t" l="l"/>
            <a:pathLst>
              <a:path h="629448" w="435257">
                <a:moveTo>
                  <a:pt x="0" y="0"/>
                </a:moveTo>
                <a:lnTo>
                  <a:pt x="435257" y="0"/>
                </a:lnTo>
                <a:lnTo>
                  <a:pt x="435257" y="629449"/>
                </a:lnTo>
                <a:lnTo>
                  <a:pt x="0" y="629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54291" t="-270432" r="-1243440" b="-82572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074526" y="4868635"/>
            <a:ext cx="435257" cy="629448"/>
          </a:xfrm>
          <a:custGeom>
            <a:avLst/>
            <a:gdLst/>
            <a:ahLst/>
            <a:cxnLst/>
            <a:rect r="r" b="b" t="t" l="l"/>
            <a:pathLst>
              <a:path h="629448" w="435257">
                <a:moveTo>
                  <a:pt x="0" y="0"/>
                </a:moveTo>
                <a:lnTo>
                  <a:pt x="435257" y="0"/>
                </a:lnTo>
                <a:lnTo>
                  <a:pt x="435257" y="629449"/>
                </a:lnTo>
                <a:lnTo>
                  <a:pt x="0" y="629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54291" t="-270432" r="-1243440" b="-825724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10800000">
            <a:off x="-541554" y="3323070"/>
            <a:ext cx="3616081" cy="4562878"/>
          </a:xfrm>
          <a:custGeom>
            <a:avLst/>
            <a:gdLst/>
            <a:ahLst/>
            <a:cxnLst/>
            <a:rect r="r" b="b" t="t" l="l"/>
            <a:pathLst>
              <a:path h="4562878" w="3616081">
                <a:moveTo>
                  <a:pt x="3616080" y="0"/>
                </a:moveTo>
                <a:lnTo>
                  <a:pt x="0" y="0"/>
                </a:lnTo>
                <a:lnTo>
                  <a:pt x="0" y="4562878"/>
                </a:lnTo>
                <a:lnTo>
                  <a:pt x="3616080" y="4562878"/>
                </a:lnTo>
                <a:lnTo>
                  <a:pt x="361608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-10800000">
            <a:off x="-106297" y="-556292"/>
            <a:ext cx="3616081" cy="4562878"/>
          </a:xfrm>
          <a:custGeom>
            <a:avLst/>
            <a:gdLst/>
            <a:ahLst/>
            <a:cxnLst/>
            <a:rect r="r" b="b" t="t" l="l"/>
            <a:pathLst>
              <a:path h="4562878" w="3616081">
                <a:moveTo>
                  <a:pt x="3616080" y="0"/>
                </a:moveTo>
                <a:lnTo>
                  <a:pt x="0" y="0"/>
                </a:lnTo>
                <a:lnTo>
                  <a:pt x="0" y="4562878"/>
                </a:lnTo>
                <a:lnTo>
                  <a:pt x="3616080" y="4562878"/>
                </a:lnTo>
                <a:lnTo>
                  <a:pt x="361608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800000">
            <a:off x="15887351" y="3323070"/>
            <a:ext cx="3616081" cy="4562878"/>
          </a:xfrm>
          <a:custGeom>
            <a:avLst/>
            <a:gdLst/>
            <a:ahLst/>
            <a:cxnLst/>
            <a:rect r="r" b="b" t="t" l="l"/>
            <a:pathLst>
              <a:path h="4562878" w="3616081">
                <a:moveTo>
                  <a:pt x="0" y="0"/>
                </a:moveTo>
                <a:lnTo>
                  <a:pt x="3616081" y="0"/>
                </a:lnTo>
                <a:lnTo>
                  <a:pt x="3616081" y="4562878"/>
                </a:lnTo>
                <a:lnTo>
                  <a:pt x="0" y="45628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0800000">
            <a:off x="14986638" y="-284992"/>
            <a:ext cx="3616081" cy="4562878"/>
          </a:xfrm>
          <a:custGeom>
            <a:avLst/>
            <a:gdLst/>
            <a:ahLst/>
            <a:cxnLst/>
            <a:rect r="r" b="b" t="t" l="l"/>
            <a:pathLst>
              <a:path h="4562878" w="3616081">
                <a:moveTo>
                  <a:pt x="0" y="0"/>
                </a:moveTo>
                <a:lnTo>
                  <a:pt x="3616080" y="0"/>
                </a:lnTo>
                <a:lnTo>
                  <a:pt x="3616080" y="4562878"/>
                </a:lnTo>
                <a:lnTo>
                  <a:pt x="0" y="45628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21486686">
            <a:off x="-418040" y="6011479"/>
            <a:ext cx="3764489" cy="4679570"/>
          </a:xfrm>
          <a:custGeom>
            <a:avLst/>
            <a:gdLst/>
            <a:ahLst/>
            <a:cxnLst/>
            <a:rect r="r" b="b" t="t" l="l"/>
            <a:pathLst>
              <a:path h="4679570" w="3764489">
                <a:moveTo>
                  <a:pt x="3764489" y="4560399"/>
                </a:moveTo>
                <a:lnTo>
                  <a:pt x="150373" y="4679570"/>
                </a:lnTo>
                <a:lnTo>
                  <a:pt x="0" y="119170"/>
                </a:lnTo>
                <a:lnTo>
                  <a:pt x="3614116" y="0"/>
                </a:lnTo>
                <a:lnTo>
                  <a:pt x="3764489" y="4560399"/>
                </a:lnTo>
                <a:close/>
              </a:path>
            </a:pathLst>
          </a:custGeom>
          <a:blipFill>
            <a:blip r:embed="rId4"/>
            <a:stretch>
              <a:fillRect l="0" t="0" r="0" b="-1508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995742" y="6704077"/>
            <a:ext cx="1586068" cy="4114800"/>
          </a:xfrm>
          <a:custGeom>
            <a:avLst/>
            <a:gdLst/>
            <a:ahLst/>
            <a:cxnLst/>
            <a:rect r="r" b="b" t="t" l="l"/>
            <a:pathLst>
              <a:path h="4114800" w="1586068">
                <a:moveTo>
                  <a:pt x="0" y="0"/>
                </a:moveTo>
                <a:lnTo>
                  <a:pt x="1586068" y="0"/>
                </a:lnTo>
                <a:lnTo>
                  <a:pt x="1586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15887351" y="5604509"/>
            <a:ext cx="3616081" cy="4562878"/>
          </a:xfrm>
          <a:custGeom>
            <a:avLst/>
            <a:gdLst/>
            <a:ahLst/>
            <a:cxnLst/>
            <a:rect r="r" b="b" t="t" l="l"/>
            <a:pathLst>
              <a:path h="4562878" w="3616081">
                <a:moveTo>
                  <a:pt x="3616081" y="0"/>
                </a:moveTo>
                <a:lnTo>
                  <a:pt x="0" y="0"/>
                </a:lnTo>
                <a:lnTo>
                  <a:pt x="0" y="4562878"/>
                </a:lnTo>
                <a:lnTo>
                  <a:pt x="3616081" y="4562878"/>
                </a:lnTo>
                <a:lnTo>
                  <a:pt x="3616081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482696" y="6501457"/>
            <a:ext cx="1586068" cy="4114800"/>
          </a:xfrm>
          <a:custGeom>
            <a:avLst/>
            <a:gdLst/>
            <a:ahLst/>
            <a:cxnLst/>
            <a:rect r="r" b="b" t="t" l="l"/>
            <a:pathLst>
              <a:path h="4114800" w="1586068">
                <a:moveTo>
                  <a:pt x="0" y="0"/>
                </a:moveTo>
                <a:lnTo>
                  <a:pt x="1586069" y="0"/>
                </a:lnTo>
                <a:lnTo>
                  <a:pt x="1586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838836" y="603063"/>
            <a:ext cx="10610328" cy="2273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CACTI COMPETITION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4206513" y="3391916"/>
            <a:ext cx="4328991" cy="5458843"/>
            <a:chOff x="0" y="0"/>
            <a:chExt cx="3659619" cy="461476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659619" cy="4614767"/>
            </a:xfrm>
            <a:custGeom>
              <a:avLst/>
              <a:gdLst/>
              <a:ahLst/>
              <a:cxnLst/>
              <a:rect r="r" b="b" t="t" l="l"/>
              <a:pathLst>
                <a:path h="4614767" w="3659619">
                  <a:moveTo>
                    <a:pt x="3535159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35159" y="0"/>
                  </a:lnTo>
                  <a:cubicBezTo>
                    <a:pt x="3603739" y="0"/>
                    <a:pt x="3659619" y="55880"/>
                    <a:pt x="3659619" y="124460"/>
                  </a:cubicBezTo>
                  <a:lnTo>
                    <a:pt x="3659619" y="4490307"/>
                  </a:lnTo>
                  <a:cubicBezTo>
                    <a:pt x="3659619" y="4558887"/>
                    <a:pt x="3603739" y="4614767"/>
                    <a:pt x="3535159" y="4614767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B393B">
                    <a:alpha val="100000"/>
                  </a:srgbClr>
                </a:gs>
                <a:gs pos="100000">
                  <a:srgbClr val="0C21A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4285568" y="3799059"/>
            <a:ext cx="4170882" cy="662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900" b="true">
                <a:solidFill>
                  <a:srgbClr val="FDFFF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Overview of Data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9806145" y="3391916"/>
            <a:ext cx="4328991" cy="5458843"/>
            <a:chOff x="0" y="0"/>
            <a:chExt cx="3659619" cy="4614767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659619" cy="4614767"/>
            </a:xfrm>
            <a:custGeom>
              <a:avLst/>
              <a:gdLst/>
              <a:ahLst/>
              <a:cxnLst/>
              <a:rect r="r" b="b" t="t" l="l"/>
              <a:pathLst>
                <a:path h="4614767" w="3659619">
                  <a:moveTo>
                    <a:pt x="3535159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35159" y="0"/>
                  </a:lnTo>
                  <a:cubicBezTo>
                    <a:pt x="3603739" y="0"/>
                    <a:pt x="3659619" y="55880"/>
                    <a:pt x="3659619" y="124460"/>
                  </a:cubicBezTo>
                  <a:lnTo>
                    <a:pt x="3659619" y="4490307"/>
                  </a:lnTo>
                  <a:cubicBezTo>
                    <a:pt x="3659619" y="4558887"/>
                    <a:pt x="3603739" y="4614767"/>
                    <a:pt x="3535159" y="4614767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B393B">
                    <a:alpha val="100000"/>
                  </a:srgbClr>
                </a:gs>
                <a:gs pos="100000">
                  <a:srgbClr val="0C21A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9885200" y="3749676"/>
            <a:ext cx="4170882" cy="13938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true">
                <a:solidFill>
                  <a:srgbClr val="FDFFF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Improvements For Next Year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285568" y="4655567"/>
            <a:ext cx="4170882" cy="4105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Total Samples: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8 Biomass, 2 Extracts</a:t>
            </a:r>
          </a:p>
          <a:p>
            <a:pPr algn="ctr">
              <a:lnSpc>
                <a:spcPts val="3640"/>
              </a:lnSpc>
            </a:p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Range of Potency: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MESC: 0.12  - 22.5 mg/g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64-71% Purity Extract</a:t>
            </a:r>
          </a:p>
          <a:p>
            <a:pPr algn="ctr">
              <a:lnSpc>
                <a:spcPts val="3640"/>
              </a:lnSpc>
            </a:p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Potency Difference: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1g = 187g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884132" y="5440934"/>
            <a:ext cx="4170882" cy="3191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Sampling Protocol Updates </a:t>
            </a:r>
          </a:p>
          <a:p>
            <a:pPr algn="ctr">
              <a:lnSpc>
                <a:spcPts val="3640"/>
              </a:lnSpc>
            </a:p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Whole Cacti or Powdered?</a:t>
            </a:r>
          </a:p>
          <a:p>
            <a:pPr algn="ctr">
              <a:lnSpc>
                <a:spcPts val="3640"/>
              </a:lnSpc>
            </a:p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Age of Samples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-51377" y="19050"/>
            <a:ext cx="18288000" cy="2581122"/>
          </a:xfrm>
          <a:custGeom>
            <a:avLst/>
            <a:gdLst/>
            <a:ahLst/>
            <a:cxnLst/>
            <a:rect r="r" b="b" t="t" l="l"/>
            <a:pathLst>
              <a:path h="2581122" w="18288000">
                <a:moveTo>
                  <a:pt x="0" y="0"/>
                </a:moveTo>
                <a:lnTo>
                  <a:pt x="18288000" y="0"/>
                </a:lnTo>
                <a:lnTo>
                  <a:pt x="18288000" y="2581122"/>
                </a:lnTo>
                <a:lnTo>
                  <a:pt x="0" y="25811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13602" b="-434095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-184727" y="8937781"/>
            <a:ext cx="10374765" cy="1509541"/>
          </a:xfrm>
          <a:custGeom>
            <a:avLst/>
            <a:gdLst/>
            <a:ahLst/>
            <a:cxnLst/>
            <a:rect r="r" b="b" t="t" l="l"/>
            <a:pathLst>
              <a:path h="1509541" w="10374765">
                <a:moveTo>
                  <a:pt x="0" y="0"/>
                </a:moveTo>
                <a:lnTo>
                  <a:pt x="10374765" y="0"/>
                </a:lnTo>
                <a:lnTo>
                  <a:pt x="10374765" y="1509542"/>
                </a:lnTo>
                <a:lnTo>
                  <a:pt x="0" y="15095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297696" r="0" b="-21415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0190038" y="8937781"/>
            <a:ext cx="10374765" cy="1509541"/>
          </a:xfrm>
          <a:custGeom>
            <a:avLst/>
            <a:gdLst/>
            <a:ahLst/>
            <a:cxnLst/>
            <a:rect r="r" b="b" t="t" l="l"/>
            <a:pathLst>
              <a:path h="1509541" w="10374765">
                <a:moveTo>
                  <a:pt x="0" y="0"/>
                </a:moveTo>
                <a:lnTo>
                  <a:pt x="10374765" y="0"/>
                </a:lnTo>
                <a:lnTo>
                  <a:pt x="10374765" y="1509542"/>
                </a:lnTo>
                <a:lnTo>
                  <a:pt x="0" y="15095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297696" r="0" b="-21415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4539761" y="0"/>
            <a:ext cx="5279174" cy="8937781"/>
          </a:xfrm>
          <a:custGeom>
            <a:avLst/>
            <a:gdLst/>
            <a:ahLst/>
            <a:cxnLst/>
            <a:rect r="r" b="b" t="t" l="l"/>
            <a:pathLst>
              <a:path h="8937781" w="5279174">
                <a:moveTo>
                  <a:pt x="0" y="0"/>
                </a:moveTo>
                <a:lnTo>
                  <a:pt x="5279174" y="0"/>
                </a:lnTo>
                <a:lnTo>
                  <a:pt x="5279174" y="8937781"/>
                </a:lnTo>
                <a:lnTo>
                  <a:pt x="0" y="89377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86070" t="0" r="-19127" b="-5881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5394134" y="3901461"/>
            <a:ext cx="2893866" cy="5055370"/>
          </a:xfrm>
          <a:custGeom>
            <a:avLst/>
            <a:gdLst/>
            <a:ahLst/>
            <a:cxnLst/>
            <a:rect r="r" b="b" t="t" l="l"/>
            <a:pathLst>
              <a:path h="5055370" w="2893866">
                <a:moveTo>
                  <a:pt x="0" y="0"/>
                </a:moveTo>
                <a:lnTo>
                  <a:pt x="2893866" y="0"/>
                </a:lnTo>
                <a:lnTo>
                  <a:pt x="2893866" y="5055370"/>
                </a:lnTo>
                <a:lnTo>
                  <a:pt x="0" y="5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-87233" b="0"/>
            </a:stretch>
          </a:blipFill>
        </p:spPr>
      </p:sp>
      <p:sp>
        <p:nvSpPr>
          <p:cNvPr name="Freeform 26" id="26"/>
          <p:cNvSpPr/>
          <p:nvPr/>
        </p:nvSpPr>
        <p:spPr>
          <a:xfrm flipH="true" flipV="false" rot="0">
            <a:off x="-1481289" y="-9525"/>
            <a:ext cx="5279174" cy="8937781"/>
          </a:xfrm>
          <a:custGeom>
            <a:avLst/>
            <a:gdLst/>
            <a:ahLst/>
            <a:cxnLst/>
            <a:rect r="r" b="b" t="t" l="l"/>
            <a:pathLst>
              <a:path h="8937781" w="5279174">
                <a:moveTo>
                  <a:pt x="5279174" y="0"/>
                </a:moveTo>
                <a:lnTo>
                  <a:pt x="0" y="0"/>
                </a:lnTo>
                <a:lnTo>
                  <a:pt x="0" y="8937781"/>
                </a:lnTo>
                <a:lnTo>
                  <a:pt x="5279174" y="8937781"/>
                </a:lnTo>
                <a:lnTo>
                  <a:pt x="5279174" y="0"/>
                </a:lnTo>
                <a:close/>
              </a:path>
            </a:pathLst>
          </a:custGeom>
          <a:blipFill>
            <a:blip r:embed="rId7"/>
            <a:stretch>
              <a:fillRect l="-286070" t="0" r="-19127" b="-58810"/>
            </a:stretch>
          </a:blipFill>
        </p:spPr>
      </p:sp>
      <p:sp>
        <p:nvSpPr>
          <p:cNvPr name="Freeform 27" id="27"/>
          <p:cNvSpPr/>
          <p:nvPr/>
        </p:nvSpPr>
        <p:spPr>
          <a:xfrm flipH="true" flipV="false" rot="0">
            <a:off x="-137102" y="3882411"/>
            <a:ext cx="2756187" cy="5055370"/>
          </a:xfrm>
          <a:custGeom>
            <a:avLst/>
            <a:gdLst/>
            <a:ahLst/>
            <a:cxnLst/>
            <a:rect r="r" b="b" t="t" l="l"/>
            <a:pathLst>
              <a:path h="5055370" w="2756187">
                <a:moveTo>
                  <a:pt x="2756187" y="0"/>
                </a:moveTo>
                <a:lnTo>
                  <a:pt x="0" y="0"/>
                </a:lnTo>
                <a:lnTo>
                  <a:pt x="0" y="5055370"/>
                </a:lnTo>
                <a:lnTo>
                  <a:pt x="2756187" y="5055370"/>
                </a:lnTo>
                <a:lnTo>
                  <a:pt x="2756187" y="0"/>
                </a:lnTo>
                <a:close/>
              </a:path>
            </a:pathLst>
          </a:custGeom>
          <a:blipFill>
            <a:blip r:embed="rId9"/>
            <a:stretch>
              <a:fillRect l="-3351" t="0" r="-93234" b="0"/>
            </a:stretch>
          </a:blipFill>
        </p:spPr>
      </p:sp>
      <p:grpSp>
        <p:nvGrpSpPr>
          <p:cNvPr name="Group 28" id="28"/>
          <p:cNvGrpSpPr/>
          <p:nvPr/>
        </p:nvGrpSpPr>
        <p:grpSpPr>
          <a:xfrm rot="0">
            <a:off x="2248138" y="2590647"/>
            <a:ext cx="13688970" cy="6558994"/>
            <a:chOff x="0" y="0"/>
            <a:chExt cx="3605325" cy="1727472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3605325" cy="1727472"/>
            </a:xfrm>
            <a:custGeom>
              <a:avLst/>
              <a:gdLst/>
              <a:ahLst/>
              <a:cxnLst/>
              <a:rect r="r" b="b" t="t" l="l"/>
              <a:pathLst>
                <a:path h="1727472" w="3605325">
                  <a:moveTo>
                    <a:pt x="0" y="0"/>
                  </a:moveTo>
                  <a:lnTo>
                    <a:pt x="3605325" y="0"/>
                  </a:lnTo>
                  <a:lnTo>
                    <a:pt x="3605325" y="1727472"/>
                  </a:lnTo>
                  <a:lnTo>
                    <a:pt x="0" y="1727472"/>
                  </a:lnTo>
                  <a:close/>
                </a:path>
              </a:pathLst>
            </a:custGeom>
            <a:solidFill>
              <a:srgbClr val="0375CD"/>
            </a:solidFill>
            <a:ln w="266700" cap="sq">
              <a:solidFill>
                <a:srgbClr val="4430A1"/>
              </a:solidFill>
              <a:prstDash val="solid"/>
              <a:miter/>
            </a:ln>
          </p:spPr>
        </p:sp>
        <p:sp>
          <p:nvSpPr>
            <p:cNvPr name="TextBox 30" id="30"/>
            <p:cNvSpPr txBox="true"/>
            <p:nvPr/>
          </p:nvSpPr>
          <p:spPr>
            <a:xfrm>
              <a:off x="0" y="-57150"/>
              <a:ext cx="3605325" cy="17846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31" id="31"/>
          <p:cNvSpPr/>
          <p:nvPr/>
        </p:nvSpPr>
        <p:spPr>
          <a:xfrm flipH="false" flipV="false" rot="0">
            <a:off x="14283020" y="5064317"/>
            <a:ext cx="4893267" cy="4298758"/>
          </a:xfrm>
          <a:custGeom>
            <a:avLst/>
            <a:gdLst/>
            <a:ahLst/>
            <a:cxnLst/>
            <a:rect r="r" b="b" t="t" l="l"/>
            <a:pathLst>
              <a:path h="4298758" w="4893267">
                <a:moveTo>
                  <a:pt x="0" y="0"/>
                </a:moveTo>
                <a:lnTo>
                  <a:pt x="4893267" y="0"/>
                </a:lnTo>
                <a:lnTo>
                  <a:pt x="4893267" y="4298758"/>
                </a:lnTo>
                <a:lnTo>
                  <a:pt x="0" y="42987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true" flipV="false" rot="0">
            <a:off x="-1171582" y="5064317"/>
            <a:ext cx="4893267" cy="4298758"/>
          </a:xfrm>
          <a:custGeom>
            <a:avLst/>
            <a:gdLst/>
            <a:ahLst/>
            <a:cxnLst/>
            <a:rect r="r" b="b" t="t" l="l"/>
            <a:pathLst>
              <a:path h="4298758" w="4893267">
                <a:moveTo>
                  <a:pt x="4893267" y="0"/>
                </a:moveTo>
                <a:lnTo>
                  <a:pt x="0" y="0"/>
                </a:lnTo>
                <a:lnTo>
                  <a:pt x="0" y="4298758"/>
                </a:lnTo>
                <a:lnTo>
                  <a:pt x="4893267" y="4298758"/>
                </a:lnTo>
                <a:lnTo>
                  <a:pt x="4893267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true" flipV="false" rot="0">
            <a:off x="3050020" y="1038225"/>
            <a:ext cx="3405312" cy="1552422"/>
          </a:xfrm>
          <a:custGeom>
            <a:avLst/>
            <a:gdLst/>
            <a:ahLst/>
            <a:cxnLst/>
            <a:rect r="r" b="b" t="t" l="l"/>
            <a:pathLst>
              <a:path h="1552422" w="3405312">
                <a:moveTo>
                  <a:pt x="3405312" y="0"/>
                </a:moveTo>
                <a:lnTo>
                  <a:pt x="0" y="0"/>
                </a:lnTo>
                <a:lnTo>
                  <a:pt x="0" y="1552422"/>
                </a:lnTo>
                <a:lnTo>
                  <a:pt x="3405312" y="1552422"/>
                </a:lnTo>
                <a:lnTo>
                  <a:pt x="3405312" y="0"/>
                </a:lnTo>
                <a:close/>
              </a:path>
            </a:pathLst>
          </a:custGeom>
          <a:blipFill>
            <a:blip r:embed="rId7"/>
            <a:stretch>
              <a:fillRect l="-393676" t="-74435" r="-167889" b="-788495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9144000" y="457822"/>
            <a:ext cx="628932" cy="570878"/>
          </a:xfrm>
          <a:custGeom>
            <a:avLst/>
            <a:gdLst/>
            <a:ahLst/>
            <a:cxnLst/>
            <a:rect r="r" b="b" t="t" l="l"/>
            <a:pathLst>
              <a:path h="570878" w="628932">
                <a:moveTo>
                  <a:pt x="0" y="0"/>
                </a:moveTo>
                <a:lnTo>
                  <a:pt x="628932" y="0"/>
                </a:lnTo>
                <a:lnTo>
                  <a:pt x="628932" y="570878"/>
                </a:lnTo>
                <a:lnTo>
                  <a:pt x="0" y="5708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-36154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6353175" y="3087391"/>
            <a:ext cx="5581650" cy="795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80"/>
              </a:lnSpc>
              <a:spcBef>
                <a:spcPct val="0"/>
              </a:spcBef>
            </a:pPr>
            <a:r>
              <a:rPr lang="en-US" sz="4700">
                <a:solidFill>
                  <a:srgbClr val="F78248"/>
                </a:solidFill>
                <a:latin typeface="Fredoka"/>
                <a:ea typeface="Fredoka"/>
                <a:cs typeface="Fredoka"/>
                <a:sym typeface="Fredoka"/>
              </a:rPr>
              <a:t>DMT COMPETITON</a:t>
            </a:r>
          </a:p>
        </p:txBody>
      </p:sp>
      <p:grpSp>
        <p:nvGrpSpPr>
          <p:cNvPr name="Group 36" id="36"/>
          <p:cNvGrpSpPr/>
          <p:nvPr/>
        </p:nvGrpSpPr>
        <p:grpSpPr>
          <a:xfrm rot="0">
            <a:off x="3509783" y="4222207"/>
            <a:ext cx="4699221" cy="4410236"/>
            <a:chOff x="0" y="0"/>
            <a:chExt cx="4535877" cy="4256937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4535877" cy="4256937"/>
            </a:xfrm>
            <a:custGeom>
              <a:avLst/>
              <a:gdLst/>
              <a:ahLst/>
              <a:cxnLst/>
              <a:rect r="r" b="b" t="t" l="l"/>
              <a:pathLst>
                <a:path h="4256937" w="4535877">
                  <a:moveTo>
                    <a:pt x="4411417" y="4256937"/>
                  </a:moveTo>
                  <a:lnTo>
                    <a:pt x="124460" y="4256937"/>
                  </a:lnTo>
                  <a:cubicBezTo>
                    <a:pt x="55880" y="4256937"/>
                    <a:pt x="0" y="4201057"/>
                    <a:pt x="0" y="4132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11417" y="0"/>
                  </a:lnTo>
                  <a:cubicBezTo>
                    <a:pt x="4479997" y="0"/>
                    <a:pt x="4535877" y="55880"/>
                    <a:pt x="4535877" y="124460"/>
                  </a:cubicBezTo>
                  <a:lnTo>
                    <a:pt x="4535877" y="4132477"/>
                  </a:lnTo>
                  <a:cubicBezTo>
                    <a:pt x="4535877" y="4201057"/>
                    <a:pt x="4479997" y="4256937"/>
                    <a:pt x="4411417" y="4256937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B393B">
                    <a:alpha val="100000"/>
                  </a:srgbClr>
                </a:gs>
                <a:gs pos="100000">
                  <a:srgbClr val="0C21A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</p:grpSp>
      <p:sp>
        <p:nvSpPr>
          <p:cNvPr name="TextBox 38" id="38"/>
          <p:cNvSpPr txBox="true"/>
          <p:nvPr/>
        </p:nvSpPr>
        <p:spPr>
          <a:xfrm rot="0">
            <a:off x="3595599" y="4588377"/>
            <a:ext cx="4527590" cy="571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81"/>
              </a:lnSpc>
            </a:pPr>
            <a:r>
              <a:rPr lang="en-US" sz="3415" b="true">
                <a:solidFill>
                  <a:srgbClr val="FDFFF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Overview of Data</a:t>
            </a:r>
          </a:p>
        </p:txBody>
      </p:sp>
      <p:grpSp>
        <p:nvGrpSpPr>
          <p:cNvPr name="Group 39" id="39"/>
          <p:cNvGrpSpPr/>
          <p:nvPr/>
        </p:nvGrpSpPr>
        <p:grpSpPr>
          <a:xfrm rot="0">
            <a:off x="9588315" y="4222207"/>
            <a:ext cx="4699221" cy="4410236"/>
            <a:chOff x="0" y="0"/>
            <a:chExt cx="4535877" cy="4256937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4535877" cy="4256937"/>
            </a:xfrm>
            <a:custGeom>
              <a:avLst/>
              <a:gdLst/>
              <a:ahLst/>
              <a:cxnLst/>
              <a:rect r="r" b="b" t="t" l="l"/>
              <a:pathLst>
                <a:path h="4256937" w="4535877">
                  <a:moveTo>
                    <a:pt x="4411417" y="4256937"/>
                  </a:moveTo>
                  <a:lnTo>
                    <a:pt x="124460" y="4256937"/>
                  </a:lnTo>
                  <a:cubicBezTo>
                    <a:pt x="55880" y="4256937"/>
                    <a:pt x="0" y="4201057"/>
                    <a:pt x="0" y="4132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11417" y="0"/>
                  </a:lnTo>
                  <a:cubicBezTo>
                    <a:pt x="4479997" y="0"/>
                    <a:pt x="4535877" y="55880"/>
                    <a:pt x="4535877" y="124460"/>
                  </a:cubicBezTo>
                  <a:lnTo>
                    <a:pt x="4535877" y="4132477"/>
                  </a:lnTo>
                  <a:cubicBezTo>
                    <a:pt x="4535877" y="4201057"/>
                    <a:pt x="4479997" y="4256937"/>
                    <a:pt x="4411417" y="4256937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B393B">
                    <a:alpha val="100000"/>
                  </a:srgbClr>
                </a:gs>
                <a:gs pos="100000">
                  <a:srgbClr val="0C21A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</p:grpSp>
      <p:sp>
        <p:nvSpPr>
          <p:cNvPr name="TextBox 41" id="41"/>
          <p:cNvSpPr txBox="true"/>
          <p:nvPr/>
        </p:nvSpPr>
        <p:spPr>
          <a:xfrm rot="0">
            <a:off x="9674130" y="4543944"/>
            <a:ext cx="4527590" cy="595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4"/>
              </a:lnSpc>
            </a:pPr>
            <a:r>
              <a:rPr lang="en-US" sz="3503" b="true">
                <a:solidFill>
                  <a:srgbClr val="FDFFF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Highlights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3645039" y="5446939"/>
            <a:ext cx="4478150" cy="31812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3"/>
              </a:lnSpc>
            </a:pPr>
            <a:r>
              <a:rPr lang="en-US" sz="2252" b="true">
                <a:solidFill>
                  <a:srgbClr val="FDFFF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Total Samples: </a:t>
            </a:r>
          </a:p>
          <a:p>
            <a:pPr algn="ctr">
              <a:lnSpc>
                <a:spcPts val="3153"/>
              </a:lnSpc>
            </a:pPr>
            <a:r>
              <a:rPr lang="en-US" sz="2252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5 Bark Samples</a:t>
            </a:r>
          </a:p>
          <a:p>
            <a:pPr algn="ctr">
              <a:lnSpc>
                <a:spcPts val="3153"/>
              </a:lnSpc>
            </a:pPr>
            <a:r>
              <a:rPr lang="en-US" sz="2252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2 5-MeO-DMT</a:t>
            </a:r>
          </a:p>
          <a:p>
            <a:pPr algn="ctr">
              <a:lnSpc>
                <a:spcPts val="3153"/>
              </a:lnSpc>
            </a:pPr>
            <a:r>
              <a:rPr lang="en-US" sz="2252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12 N,N-DMT Samples </a:t>
            </a:r>
          </a:p>
          <a:p>
            <a:pPr algn="ctr">
              <a:lnSpc>
                <a:spcPts val="3153"/>
              </a:lnSpc>
            </a:pPr>
          </a:p>
          <a:p>
            <a:pPr algn="ctr">
              <a:lnSpc>
                <a:spcPts val="3153"/>
              </a:lnSpc>
            </a:pPr>
            <a:r>
              <a:rPr lang="en-US" sz="2252" b="true">
                <a:solidFill>
                  <a:srgbClr val="FDFFF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Potency Range:</a:t>
            </a:r>
          </a:p>
          <a:p>
            <a:pPr algn="ctr">
              <a:lnSpc>
                <a:spcPts val="3153"/>
              </a:lnSpc>
            </a:pPr>
            <a:r>
              <a:rPr lang="en-US" sz="2252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Bark: 1.1-3.3 %</a:t>
            </a:r>
          </a:p>
          <a:p>
            <a:pPr algn="ctr">
              <a:lnSpc>
                <a:spcPts val="3153"/>
              </a:lnSpc>
            </a:pPr>
            <a:r>
              <a:rPr lang="en-US" sz="2252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Extract: 36-99%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9705778" y="5629977"/>
            <a:ext cx="4527590" cy="27832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87"/>
              </a:lnSpc>
            </a:pPr>
            <a:r>
              <a:rPr lang="en-US" sz="2277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5-MeO-Samples Included </a:t>
            </a:r>
          </a:p>
          <a:p>
            <a:pPr algn="ctr">
              <a:lnSpc>
                <a:spcPts val="3187"/>
              </a:lnSpc>
            </a:pPr>
          </a:p>
          <a:p>
            <a:pPr algn="ctr">
              <a:lnSpc>
                <a:spcPts val="3187"/>
              </a:lnSpc>
            </a:pPr>
            <a:r>
              <a:rPr lang="en-US" sz="2277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Nearly 100% Pure Compounds Tested This Year</a:t>
            </a:r>
          </a:p>
          <a:p>
            <a:pPr algn="ctr">
              <a:lnSpc>
                <a:spcPts val="3187"/>
              </a:lnSpc>
            </a:pPr>
          </a:p>
          <a:p>
            <a:pPr algn="ctr">
              <a:lnSpc>
                <a:spcPts val="3187"/>
              </a:lnSpc>
            </a:pPr>
            <a:r>
              <a:rPr lang="en-US" sz="2277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3x Difference in Where You Buy Your Bark</a:t>
            </a:r>
          </a:p>
        </p:txBody>
      </p:sp>
    </p:spTree>
  </p:cSld>
  <p:clrMapOvr>
    <a:masterClrMapping/>
  </p:clrMapOvr>
  <p:transition spd="fast">
    <p:fade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816737" y="1260544"/>
            <a:ext cx="3159395" cy="9258300"/>
          </a:xfrm>
          <a:custGeom>
            <a:avLst/>
            <a:gdLst/>
            <a:ahLst/>
            <a:cxnLst/>
            <a:rect r="r" b="b" t="t" l="l"/>
            <a:pathLst>
              <a:path h="9258300" w="3159395">
                <a:moveTo>
                  <a:pt x="0" y="0"/>
                </a:moveTo>
                <a:lnTo>
                  <a:pt x="3159395" y="0"/>
                </a:lnTo>
                <a:lnTo>
                  <a:pt x="315939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117471" y="1028700"/>
            <a:ext cx="3159395" cy="9258300"/>
          </a:xfrm>
          <a:custGeom>
            <a:avLst/>
            <a:gdLst/>
            <a:ahLst/>
            <a:cxnLst/>
            <a:rect r="r" b="b" t="t" l="l"/>
            <a:pathLst>
              <a:path h="9258300" w="3159395">
                <a:moveTo>
                  <a:pt x="0" y="0"/>
                </a:moveTo>
                <a:lnTo>
                  <a:pt x="3159395" y="0"/>
                </a:lnTo>
                <a:lnTo>
                  <a:pt x="315939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5531" y="139769"/>
            <a:ext cx="18182469" cy="112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BIOMASS CHAMPIONS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</p:spTree>
  </p:cSld>
  <p:clrMapOvr>
    <a:masterClrMapping/>
  </p:clrMapOvr>
  <p:transition spd="fast">
    <p:fade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816737" y="1260544"/>
            <a:ext cx="3159395" cy="9258300"/>
          </a:xfrm>
          <a:custGeom>
            <a:avLst/>
            <a:gdLst/>
            <a:ahLst/>
            <a:cxnLst/>
            <a:rect r="r" b="b" t="t" l="l"/>
            <a:pathLst>
              <a:path h="9258300" w="3159395">
                <a:moveTo>
                  <a:pt x="0" y="0"/>
                </a:moveTo>
                <a:lnTo>
                  <a:pt x="3159395" y="0"/>
                </a:lnTo>
                <a:lnTo>
                  <a:pt x="315939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117471" y="1028700"/>
            <a:ext cx="3159395" cy="9258300"/>
          </a:xfrm>
          <a:custGeom>
            <a:avLst/>
            <a:gdLst/>
            <a:ahLst/>
            <a:cxnLst/>
            <a:rect r="r" b="b" t="t" l="l"/>
            <a:pathLst>
              <a:path h="9258300" w="3159395">
                <a:moveTo>
                  <a:pt x="0" y="0"/>
                </a:moveTo>
                <a:lnTo>
                  <a:pt x="3159395" y="0"/>
                </a:lnTo>
                <a:lnTo>
                  <a:pt x="315939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5531" y="139769"/>
            <a:ext cx="18182469" cy="112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BIOMASS CHAMPIONS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670492" y="3015683"/>
            <a:ext cx="3277148" cy="39652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33221</a:t>
            </a:r>
          </a:p>
          <a:p>
            <a:pPr algn="ctr">
              <a:lnSpc>
                <a:spcPts val="47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227"/>
              </a:lnSpc>
            </a:pPr>
            <a:r>
              <a:rPr lang="en-US" sz="21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MimosaHostilis.shop</a:t>
            </a:r>
          </a:p>
          <a:p>
            <a:pPr algn="ctr">
              <a:lnSpc>
                <a:spcPts val="53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 marL="0" indent="0" lvl="0">
              <a:lnSpc>
                <a:spcPts val="2699"/>
              </a:lnSpc>
            </a:pPr>
            <a:r>
              <a:rPr lang="en-US" sz="17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N,N-DMT: 26.45 mg/g</a:t>
            </a:r>
          </a:p>
        </p:txBody>
      </p:sp>
    </p:spTree>
  </p:cSld>
  <p:clrMapOvr>
    <a:masterClrMapping/>
  </p:clrMapOvr>
  <p:transition spd="slow">
    <p:cover dir="l"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816737" y="1260544"/>
            <a:ext cx="3159395" cy="9258300"/>
          </a:xfrm>
          <a:custGeom>
            <a:avLst/>
            <a:gdLst/>
            <a:ahLst/>
            <a:cxnLst/>
            <a:rect r="r" b="b" t="t" l="l"/>
            <a:pathLst>
              <a:path h="9258300" w="3159395">
                <a:moveTo>
                  <a:pt x="0" y="0"/>
                </a:moveTo>
                <a:lnTo>
                  <a:pt x="3159395" y="0"/>
                </a:lnTo>
                <a:lnTo>
                  <a:pt x="315939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117471" y="1028700"/>
            <a:ext cx="3159395" cy="9258300"/>
          </a:xfrm>
          <a:custGeom>
            <a:avLst/>
            <a:gdLst/>
            <a:ahLst/>
            <a:cxnLst/>
            <a:rect r="r" b="b" t="t" l="l"/>
            <a:pathLst>
              <a:path h="9258300" w="3159395">
                <a:moveTo>
                  <a:pt x="0" y="0"/>
                </a:moveTo>
                <a:lnTo>
                  <a:pt x="3159395" y="0"/>
                </a:lnTo>
                <a:lnTo>
                  <a:pt x="315939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5531" y="139769"/>
            <a:ext cx="18182469" cy="112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BIOMASS CHAMPIONS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670492" y="3015683"/>
            <a:ext cx="3277148" cy="39652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33221</a:t>
            </a:r>
          </a:p>
          <a:p>
            <a:pPr algn="ctr">
              <a:lnSpc>
                <a:spcPts val="47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227"/>
              </a:lnSpc>
            </a:pPr>
            <a:r>
              <a:rPr lang="en-US" sz="21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MimosaHostilis.shop</a:t>
            </a:r>
          </a:p>
          <a:p>
            <a:pPr algn="ctr">
              <a:lnSpc>
                <a:spcPts val="53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 marL="0" indent="0" lvl="0">
              <a:lnSpc>
                <a:spcPts val="2699"/>
              </a:lnSpc>
            </a:pPr>
            <a:r>
              <a:rPr lang="en-US" sz="17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N,N-DMT: 26.45 mg/g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342658" y="3015683"/>
            <a:ext cx="3277148" cy="40785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33221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227"/>
              </a:lnSpc>
            </a:pPr>
            <a:r>
              <a:rPr lang="en-US" sz="21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Fayetteville Herb CO 2023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 marL="0" indent="0" lvl="0">
              <a:lnSpc>
                <a:spcPts val="2775"/>
              </a:lnSpc>
            </a:pPr>
            <a:r>
              <a:rPr lang="en-US" sz="1850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N,N-DMT: 26.97 mg/g</a:t>
            </a:r>
          </a:p>
        </p:txBody>
      </p:sp>
    </p:spTree>
  </p:cSld>
  <p:clrMapOvr>
    <a:masterClrMapping/>
  </p:clrMapOvr>
  <p:transition spd="slow">
    <p:cover dir="l"/>
  </p:transition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816737" y="1260544"/>
            <a:ext cx="3159395" cy="9258300"/>
          </a:xfrm>
          <a:custGeom>
            <a:avLst/>
            <a:gdLst/>
            <a:ahLst/>
            <a:cxnLst/>
            <a:rect r="r" b="b" t="t" l="l"/>
            <a:pathLst>
              <a:path h="9258300" w="3159395">
                <a:moveTo>
                  <a:pt x="0" y="0"/>
                </a:moveTo>
                <a:lnTo>
                  <a:pt x="3159395" y="0"/>
                </a:lnTo>
                <a:lnTo>
                  <a:pt x="315939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117471" y="1028700"/>
            <a:ext cx="3159395" cy="9258300"/>
          </a:xfrm>
          <a:custGeom>
            <a:avLst/>
            <a:gdLst/>
            <a:ahLst/>
            <a:cxnLst/>
            <a:rect r="r" b="b" t="t" l="l"/>
            <a:pathLst>
              <a:path h="9258300" w="3159395">
                <a:moveTo>
                  <a:pt x="0" y="0"/>
                </a:moveTo>
                <a:lnTo>
                  <a:pt x="3159395" y="0"/>
                </a:lnTo>
                <a:lnTo>
                  <a:pt x="315939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227322" y="2106989"/>
            <a:ext cx="3833356" cy="47113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33221</a:t>
            </a:r>
          </a:p>
          <a:p>
            <a:pPr algn="ctr">
              <a:lnSpc>
                <a:spcPts val="5826"/>
              </a:lnSpc>
            </a:pP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PrimeBark</a:t>
            </a:r>
          </a:p>
          <a:p>
            <a:pPr algn="ctr">
              <a:lnSpc>
                <a:spcPts val="6126"/>
              </a:lnSpc>
            </a:pP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 marL="0" indent="0" lvl="0">
              <a:lnSpc>
                <a:spcPts val="3299"/>
              </a:lnSpc>
            </a:pPr>
            <a:r>
              <a:rPr lang="en-US" sz="21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N,N-DMT: 33.13 mg/g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5531" y="139769"/>
            <a:ext cx="18182469" cy="112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BIOMASS CHAMPIONS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670492" y="3015683"/>
            <a:ext cx="3277148" cy="39652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33221</a:t>
            </a:r>
          </a:p>
          <a:p>
            <a:pPr algn="ctr">
              <a:lnSpc>
                <a:spcPts val="47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227"/>
              </a:lnSpc>
            </a:pPr>
            <a:r>
              <a:rPr lang="en-US" sz="21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MimosaHostilis.shop</a:t>
            </a:r>
          </a:p>
          <a:p>
            <a:pPr algn="ctr">
              <a:lnSpc>
                <a:spcPts val="53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 marL="0" indent="0" lvl="0">
              <a:lnSpc>
                <a:spcPts val="2699"/>
              </a:lnSpc>
            </a:pPr>
            <a:r>
              <a:rPr lang="en-US" sz="17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N,N-DMT: 26.45 mg/g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342658" y="3015683"/>
            <a:ext cx="3277148" cy="40785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33221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227"/>
              </a:lnSpc>
            </a:pPr>
            <a:r>
              <a:rPr lang="en-US" sz="21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Fayetteville Herb CO 2023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 marL="0" indent="0" lvl="0">
              <a:lnSpc>
                <a:spcPts val="2775"/>
              </a:lnSpc>
            </a:pPr>
            <a:r>
              <a:rPr lang="en-US" sz="1850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N,N-DMT: 26.97 mg/g</a:t>
            </a:r>
          </a:p>
        </p:txBody>
      </p:sp>
    </p:spTree>
  </p:cSld>
  <p:clrMapOvr>
    <a:masterClrMapping/>
  </p:clrMapOvr>
  <p:transition spd="slow">
    <p:cover dir="l"/>
  </p:transition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816737" y="1260544"/>
            <a:ext cx="3159395" cy="9258300"/>
          </a:xfrm>
          <a:custGeom>
            <a:avLst/>
            <a:gdLst/>
            <a:ahLst/>
            <a:cxnLst/>
            <a:rect r="r" b="b" t="t" l="l"/>
            <a:pathLst>
              <a:path h="9258300" w="3159395">
                <a:moveTo>
                  <a:pt x="0" y="0"/>
                </a:moveTo>
                <a:lnTo>
                  <a:pt x="3159395" y="0"/>
                </a:lnTo>
                <a:lnTo>
                  <a:pt x="315939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117471" y="1028700"/>
            <a:ext cx="3159395" cy="9258300"/>
          </a:xfrm>
          <a:custGeom>
            <a:avLst/>
            <a:gdLst/>
            <a:ahLst/>
            <a:cxnLst/>
            <a:rect r="r" b="b" t="t" l="l"/>
            <a:pathLst>
              <a:path h="9258300" w="3159395">
                <a:moveTo>
                  <a:pt x="0" y="0"/>
                </a:moveTo>
                <a:lnTo>
                  <a:pt x="3159395" y="0"/>
                </a:lnTo>
                <a:lnTo>
                  <a:pt x="315939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5531" y="139769"/>
            <a:ext cx="18182469" cy="112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EXTRACT CHAMPIONS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</p:spTree>
  </p:cSld>
  <p:clrMapOvr>
    <a:masterClrMapping/>
  </p:clrMapOvr>
  <p:transition spd="slow">
    <p:cover dir="l"/>
  </p:transition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816737" y="1260544"/>
            <a:ext cx="3159395" cy="9258300"/>
          </a:xfrm>
          <a:custGeom>
            <a:avLst/>
            <a:gdLst/>
            <a:ahLst/>
            <a:cxnLst/>
            <a:rect r="r" b="b" t="t" l="l"/>
            <a:pathLst>
              <a:path h="9258300" w="3159395">
                <a:moveTo>
                  <a:pt x="0" y="0"/>
                </a:moveTo>
                <a:lnTo>
                  <a:pt x="3159395" y="0"/>
                </a:lnTo>
                <a:lnTo>
                  <a:pt x="315939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117471" y="1028700"/>
            <a:ext cx="3159395" cy="9258300"/>
          </a:xfrm>
          <a:custGeom>
            <a:avLst/>
            <a:gdLst/>
            <a:ahLst/>
            <a:cxnLst/>
            <a:rect r="r" b="b" t="t" l="l"/>
            <a:pathLst>
              <a:path h="9258300" w="3159395">
                <a:moveTo>
                  <a:pt x="0" y="0"/>
                </a:moveTo>
                <a:lnTo>
                  <a:pt x="3159395" y="0"/>
                </a:lnTo>
                <a:lnTo>
                  <a:pt x="315939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5531" y="139769"/>
            <a:ext cx="18182469" cy="112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EXTRACT CHAMPIONS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670492" y="3015683"/>
            <a:ext cx="3277148" cy="41052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10623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AC-F-X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699"/>
              </a:lnSpc>
            </a:pPr>
            <a:r>
              <a:rPr lang="en-US" sz="17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N,N-DMT: 983.25 mg/g</a:t>
            </a:r>
          </a:p>
          <a:p>
            <a:pPr algn="ctr" marL="0" indent="0" lvl="0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(98.33% Purity)</a:t>
            </a:r>
          </a:p>
        </p:txBody>
      </p:sp>
    </p:spTree>
  </p:cSld>
  <p:clrMapOvr>
    <a:masterClrMapping/>
  </p:clrMapOvr>
  <p:transition spd="slow">
    <p:fade/>
  </p:transition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816737" y="1260544"/>
            <a:ext cx="3159395" cy="9258300"/>
          </a:xfrm>
          <a:custGeom>
            <a:avLst/>
            <a:gdLst/>
            <a:ahLst/>
            <a:cxnLst/>
            <a:rect r="r" b="b" t="t" l="l"/>
            <a:pathLst>
              <a:path h="9258300" w="3159395">
                <a:moveTo>
                  <a:pt x="0" y="0"/>
                </a:moveTo>
                <a:lnTo>
                  <a:pt x="3159395" y="0"/>
                </a:lnTo>
                <a:lnTo>
                  <a:pt x="315939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117471" y="1028700"/>
            <a:ext cx="3159395" cy="9258300"/>
          </a:xfrm>
          <a:custGeom>
            <a:avLst/>
            <a:gdLst/>
            <a:ahLst/>
            <a:cxnLst/>
            <a:rect r="r" b="b" t="t" l="l"/>
            <a:pathLst>
              <a:path h="9258300" w="3159395">
                <a:moveTo>
                  <a:pt x="0" y="0"/>
                </a:moveTo>
                <a:lnTo>
                  <a:pt x="3159395" y="0"/>
                </a:lnTo>
                <a:lnTo>
                  <a:pt x="315939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342658" y="3015683"/>
            <a:ext cx="3277148" cy="40966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10623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V-V,MH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 marL="0" indent="0" lvl="0">
              <a:lnSpc>
                <a:spcPts val="2849"/>
              </a:lnSpc>
            </a:pPr>
            <a:r>
              <a:rPr lang="en-US" sz="18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N,N-DMT: 989.72 mg/g (98.97% Purity)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5531" y="139769"/>
            <a:ext cx="18182469" cy="112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EXTRACT CHAMPIONS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670492" y="3015683"/>
            <a:ext cx="3277148" cy="41052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10623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AC-F-X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699"/>
              </a:lnSpc>
            </a:pPr>
            <a:r>
              <a:rPr lang="en-US" sz="17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N,N-DMT: 983.25 mg/g</a:t>
            </a:r>
          </a:p>
          <a:p>
            <a:pPr algn="ctr" marL="0" indent="0" lvl="0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(98.33% Purity)</a:t>
            </a: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8909206"/>
          </a:xfrm>
          <a:custGeom>
            <a:avLst/>
            <a:gdLst/>
            <a:ahLst/>
            <a:cxnLst/>
            <a:rect r="r" b="b" t="t" l="l"/>
            <a:pathLst>
              <a:path h="8909206" w="18288000">
                <a:moveTo>
                  <a:pt x="0" y="0"/>
                </a:moveTo>
                <a:lnTo>
                  <a:pt x="18288000" y="0"/>
                </a:lnTo>
                <a:lnTo>
                  <a:pt x="18288000" y="8909206"/>
                </a:lnTo>
                <a:lnTo>
                  <a:pt x="0" y="89092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3524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14186098" y="-1183168"/>
            <a:ext cx="6792033" cy="4151369"/>
          </a:xfrm>
          <a:custGeom>
            <a:avLst/>
            <a:gdLst/>
            <a:ahLst/>
            <a:cxnLst/>
            <a:rect r="r" b="b" t="t" l="l"/>
            <a:pathLst>
              <a:path h="4151369" w="6792033">
                <a:moveTo>
                  <a:pt x="0" y="0"/>
                </a:moveTo>
                <a:lnTo>
                  <a:pt x="6792032" y="0"/>
                </a:lnTo>
                <a:lnTo>
                  <a:pt x="6792032" y="4151369"/>
                </a:lnTo>
                <a:lnTo>
                  <a:pt x="0" y="4151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24" r="-13599" b="-11114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10800000">
            <a:off x="8198206" y="-1173643"/>
            <a:ext cx="6006942" cy="4151369"/>
          </a:xfrm>
          <a:custGeom>
            <a:avLst/>
            <a:gdLst/>
            <a:ahLst/>
            <a:cxnLst/>
            <a:rect r="r" b="b" t="t" l="l"/>
            <a:pathLst>
              <a:path h="4151369" w="6006942">
                <a:moveTo>
                  <a:pt x="6006942" y="0"/>
                </a:moveTo>
                <a:lnTo>
                  <a:pt x="0" y="0"/>
                </a:lnTo>
                <a:lnTo>
                  <a:pt x="0" y="4151369"/>
                </a:lnTo>
                <a:lnTo>
                  <a:pt x="6006942" y="4151369"/>
                </a:lnTo>
                <a:lnTo>
                  <a:pt x="6006942" y="0"/>
                </a:lnTo>
                <a:close/>
              </a:path>
            </a:pathLst>
          </a:custGeom>
          <a:blipFill>
            <a:blip r:embed="rId3"/>
            <a:stretch>
              <a:fillRect l="-13069" t="-2224" r="-15377" b="-11114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800000">
            <a:off x="2248415" y="-1183168"/>
            <a:ext cx="6006942" cy="4151369"/>
          </a:xfrm>
          <a:custGeom>
            <a:avLst/>
            <a:gdLst/>
            <a:ahLst/>
            <a:cxnLst/>
            <a:rect r="r" b="b" t="t" l="l"/>
            <a:pathLst>
              <a:path h="4151369" w="6006942">
                <a:moveTo>
                  <a:pt x="0" y="0"/>
                </a:moveTo>
                <a:lnTo>
                  <a:pt x="6006941" y="0"/>
                </a:lnTo>
                <a:lnTo>
                  <a:pt x="6006941" y="4151369"/>
                </a:lnTo>
                <a:lnTo>
                  <a:pt x="0" y="4151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069" t="-2224" r="-15377" b="-11114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-10800000">
            <a:off x="-3749002" y="-1183168"/>
            <a:ext cx="6006942" cy="4151369"/>
          </a:xfrm>
          <a:custGeom>
            <a:avLst/>
            <a:gdLst/>
            <a:ahLst/>
            <a:cxnLst/>
            <a:rect r="r" b="b" t="t" l="l"/>
            <a:pathLst>
              <a:path h="4151369" w="6006942">
                <a:moveTo>
                  <a:pt x="6006942" y="0"/>
                </a:moveTo>
                <a:lnTo>
                  <a:pt x="0" y="0"/>
                </a:lnTo>
                <a:lnTo>
                  <a:pt x="0" y="4151369"/>
                </a:lnTo>
                <a:lnTo>
                  <a:pt x="6006942" y="4151369"/>
                </a:lnTo>
                <a:lnTo>
                  <a:pt x="6006942" y="0"/>
                </a:lnTo>
                <a:close/>
              </a:path>
            </a:pathLst>
          </a:custGeom>
          <a:blipFill>
            <a:blip r:embed="rId3"/>
            <a:stretch>
              <a:fillRect l="-13069" t="-2224" r="-15377" b="-11114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182752" y="2518409"/>
            <a:ext cx="3086100" cy="3086100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FFC">
                <a:alpha val="76863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-10800000">
            <a:off x="0" y="-1183168"/>
            <a:ext cx="6811083" cy="4153487"/>
          </a:xfrm>
          <a:custGeom>
            <a:avLst/>
            <a:gdLst/>
            <a:ahLst/>
            <a:cxnLst/>
            <a:rect r="r" b="b" t="t" l="l"/>
            <a:pathLst>
              <a:path h="4153487" w="6811083">
                <a:moveTo>
                  <a:pt x="0" y="0"/>
                </a:moveTo>
                <a:lnTo>
                  <a:pt x="6811083" y="0"/>
                </a:lnTo>
                <a:lnTo>
                  <a:pt x="6811083" y="4153488"/>
                </a:lnTo>
                <a:lnTo>
                  <a:pt x="0" y="4153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0800000">
            <a:off x="6811083" y="-1183168"/>
            <a:ext cx="6811083" cy="4153487"/>
          </a:xfrm>
          <a:custGeom>
            <a:avLst/>
            <a:gdLst/>
            <a:ahLst/>
            <a:cxnLst/>
            <a:rect r="r" b="b" t="t" l="l"/>
            <a:pathLst>
              <a:path h="4153487" w="6811083">
                <a:moveTo>
                  <a:pt x="0" y="0"/>
                </a:moveTo>
                <a:lnTo>
                  <a:pt x="6811082" y="0"/>
                </a:lnTo>
                <a:lnTo>
                  <a:pt x="6811082" y="4153488"/>
                </a:lnTo>
                <a:lnTo>
                  <a:pt x="0" y="4153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10800000">
            <a:off x="13622165" y="-1183168"/>
            <a:ext cx="6811083" cy="4153487"/>
          </a:xfrm>
          <a:custGeom>
            <a:avLst/>
            <a:gdLst/>
            <a:ahLst/>
            <a:cxnLst/>
            <a:rect r="r" b="b" t="t" l="l"/>
            <a:pathLst>
              <a:path h="4153487" w="6811083">
                <a:moveTo>
                  <a:pt x="0" y="0"/>
                </a:moveTo>
                <a:lnTo>
                  <a:pt x="6811083" y="0"/>
                </a:lnTo>
                <a:lnTo>
                  <a:pt x="6811083" y="4153488"/>
                </a:lnTo>
                <a:lnTo>
                  <a:pt x="0" y="4153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551381" y="540161"/>
            <a:ext cx="435257" cy="629448"/>
          </a:xfrm>
          <a:custGeom>
            <a:avLst/>
            <a:gdLst/>
            <a:ahLst/>
            <a:cxnLst/>
            <a:rect r="r" b="b" t="t" l="l"/>
            <a:pathLst>
              <a:path h="629448" w="435257">
                <a:moveTo>
                  <a:pt x="0" y="0"/>
                </a:moveTo>
                <a:lnTo>
                  <a:pt x="435257" y="0"/>
                </a:lnTo>
                <a:lnTo>
                  <a:pt x="435257" y="629448"/>
                </a:lnTo>
                <a:lnTo>
                  <a:pt x="0" y="6294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54291" t="-270432" r="-1243440" b="-825724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074526" y="540161"/>
            <a:ext cx="435257" cy="629448"/>
          </a:xfrm>
          <a:custGeom>
            <a:avLst/>
            <a:gdLst/>
            <a:ahLst/>
            <a:cxnLst/>
            <a:rect r="r" b="b" t="t" l="l"/>
            <a:pathLst>
              <a:path h="629448" w="435257">
                <a:moveTo>
                  <a:pt x="0" y="0"/>
                </a:moveTo>
                <a:lnTo>
                  <a:pt x="435257" y="0"/>
                </a:lnTo>
                <a:lnTo>
                  <a:pt x="435257" y="629448"/>
                </a:lnTo>
                <a:lnTo>
                  <a:pt x="0" y="6294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54291" t="-270432" r="-1243440" b="-825724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768492" y="3125959"/>
            <a:ext cx="1914619" cy="1914619"/>
          </a:xfrm>
          <a:custGeom>
            <a:avLst/>
            <a:gdLst/>
            <a:ahLst/>
            <a:cxnLst/>
            <a:rect r="r" b="b" t="t" l="l"/>
            <a:pathLst>
              <a:path h="1914619" w="1914619">
                <a:moveTo>
                  <a:pt x="0" y="0"/>
                </a:moveTo>
                <a:lnTo>
                  <a:pt x="1914620" y="0"/>
                </a:lnTo>
                <a:lnTo>
                  <a:pt x="1914620" y="1914620"/>
                </a:lnTo>
                <a:lnTo>
                  <a:pt x="0" y="19146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4060315" y="2518409"/>
            <a:ext cx="3086100" cy="3086100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FFC">
                <a:alpha val="76863"/>
              </a:srgbClr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14424893" y="2786948"/>
            <a:ext cx="2356944" cy="2464322"/>
          </a:xfrm>
          <a:custGeom>
            <a:avLst/>
            <a:gdLst/>
            <a:ahLst/>
            <a:cxnLst/>
            <a:rect r="r" b="b" t="t" l="l"/>
            <a:pathLst>
              <a:path h="2464322" w="2356944">
                <a:moveTo>
                  <a:pt x="0" y="0"/>
                </a:moveTo>
                <a:lnTo>
                  <a:pt x="2356944" y="0"/>
                </a:lnTo>
                <a:lnTo>
                  <a:pt x="2356944" y="2464321"/>
                </a:lnTo>
                <a:lnTo>
                  <a:pt x="0" y="24643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2347193" y="2327548"/>
            <a:ext cx="13928537" cy="7277661"/>
          </a:xfrm>
          <a:custGeom>
            <a:avLst/>
            <a:gdLst/>
            <a:ahLst/>
            <a:cxnLst/>
            <a:rect r="r" b="b" t="t" l="l"/>
            <a:pathLst>
              <a:path h="7277661" w="13928537">
                <a:moveTo>
                  <a:pt x="0" y="0"/>
                </a:moveTo>
                <a:lnTo>
                  <a:pt x="13928537" y="0"/>
                </a:lnTo>
                <a:lnTo>
                  <a:pt x="13928537" y="7277661"/>
                </a:lnTo>
                <a:lnTo>
                  <a:pt x="0" y="72776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5909265" y="8064398"/>
            <a:ext cx="6804395" cy="2183061"/>
            <a:chOff x="0" y="0"/>
            <a:chExt cx="5752262" cy="1845505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5752262" cy="1845505"/>
            </a:xfrm>
            <a:custGeom>
              <a:avLst/>
              <a:gdLst/>
              <a:ahLst/>
              <a:cxnLst/>
              <a:rect r="r" b="b" t="t" l="l"/>
              <a:pathLst>
                <a:path h="1845505" w="5752262">
                  <a:moveTo>
                    <a:pt x="5627802" y="1845505"/>
                  </a:moveTo>
                  <a:lnTo>
                    <a:pt x="124460" y="1845505"/>
                  </a:lnTo>
                  <a:cubicBezTo>
                    <a:pt x="55880" y="1845505"/>
                    <a:pt x="0" y="1789625"/>
                    <a:pt x="0" y="172104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27802" y="0"/>
                  </a:lnTo>
                  <a:cubicBezTo>
                    <a:pt x="5696382" y="0"/>
                    <a:pt x="5752262" y="55880"/>
                    <a:pt x="5752262" y="124460"/>
                  </a:cubicBezTo>
                  <a:lnTo>
                    <a:pt x="5752262" y="1721045"/>
                  </a:lnTo>
                  <a:cubicBezTo>
                    <a:pt x="5752262" y="1789625"/>
                    <a:pt x="5696382" y="1845505"/>
                    <a:pt x="5627802" y="184550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B393B">
                    <a:alpha val="100000"/>
                  </a:srgbClr>
                </a:gs>
                <a:gs pos="100000">
                  <a:srgbClr val="0C21A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7246460" y="3868909"/>
            <a:ext cx="3795079" cy="3821480"/>
          </a:xfrm>
          <a:custGeom>
            <a:avLst/>
            <a:gdLst/>
            <a:ahLst/>
            <a:cxnLst/>
            <a:rect r="r" b="b" t="t" l="l"/>
            <a:pathLst>
              <a:path h="3821480" w="3795079">
                <a:moveTo>
                  <a:pt x="0" y="0"/>
                </a:moveTo>
                <a:lnTo>
                  <a:pt x="3795080" y="0"/>
                </a:lnTo>
                <a:lnTo>
                  <a:pt x="3795080" y="3821480"/>
                </a:lnTo>
                <a:lnTo>
                  <a:pt x="0" y="38214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239976" y="5251269"/>
            <a:ext cx="5669100" cy="4493972"/>
          </a:xfrm>
          <a:custGeom>
            <a:avLst/>
            <a:gdLst/>
            <a:ahLst/>
            <a:cxnLst/>
            <a:rect r="r" b="b" t="t" l="l"/>
            <a:pathLst>
              <a:path h="4493972" w="5669100">
                <a:moveTo>
                  <a:pt x="0" y="0"/>
                </a:moveTo>
                <a:lnTo>
                  <a:pt x="5669100" y="0"/>
                </a:lnTo>
                <a:lnTo>
                  <a:pt x="5669100" y="4493972"/>
                </a:lnTo>
                <a:lnTo>
                  <a:pt x="0" y="44939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3558" t="-33008" r="-15549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2618900" y="5251269"/>
            <a:ext cx="5669100" cy="4493972"/>
          </a:xfrm>
          <a:custGeom>
            <a:avLst/>
            <a:gdLst/>
            <a:ahLst/>
            <a:cxnLst/>
            <a:rect r="r" b="b" t="t" l="l"/>
            <a:pathLst>
              <a:path h="4493972" w="5669100">
                <a:moveTo>
                  <a:pt x="0" y="0"/>
                </a:moveTo>
                <a:lnTo>
                  <a:pt x="5669100" y="0"/>
                </a:lnTo>
                <a:lnTo>
                  <a:pt x="5669100" y="4493972"/>
                </a:lnTo>
                <a:lnTo>
                  <a:pt x="0" y="44939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3558" t="-33008" r="-15549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0">
            <a:off x="1479468" y="597710"/>
            <a:ext cx="12920514" cy="3014024"/>
            <a:chOff x="0" y="0"/>
            <a:chExt cx="17227352" cy="4018699"/>
          </a:xfrm>
        </p:grpSpPr>
        <p:sp>
          <p:nvSpPr>
            <p:cNvPr name="TextBox 27" id="27"/>
            <p:cNvSpPr txBox="true"/>
            <p:nvPr/>
          </p:nvSpPr>
          <p:spPr>
            <a:xfrm rot="0">
              <a:off x="0" y="-66675"/>
              <a:ext cx="17227352" cy="29233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840"/>
                </a:lnSpc>
              </a:pPr>
              <a:r>
                <a:rPr lang="en-US" sz="6800">
                  <a:solidFill>
                    <a:srgbClr val="FFF8F3"/>
                  </a:solidFill>
                  <a:latin typeface="TAN Kindred"/>
                  <a:ea typeface="TAN Kindred"/>
                  <a:cs typeface="TAN Kindred"/>
                  <a:sym typeface="TAN Kindred"/>
                </a:rPr>
                <a:t>COMPETITION OVERVIEW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1102891" y="3235533"/>
              <a:ext cx="15021569" cy="7831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9" id="29"/>
          <p:cNvSpPr txBox="true"/>
          <p:nvPr/>
        </p:nvSpPr>
        <p:spPr>
          <a:xfrm rot="0">
            <a:off x="989085" y="5528309"/>
            <a:ext cx="4170882" cy="1384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true">
                <a:solidFill>
                  <a:srgbClr val="FDFFF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Overview of Data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989085" y="7110950"/>
            <a:ext cx="4170882" cy="2277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Total Samples: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270+ Samples </a:t>
            </a:r>
          </a:p>
          <a:p>
            <a:pPr algn="ctr">
              <a:lnSpc>
                <a:spcPts val="3640"/>
              </a:lnSpc>
            </a:p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Participants: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84 Participants 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6583852" y="8360941"/>
            <a:ext cx="5476832" cy="1384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true">
                <a:solidFill>
                  <a:srgbClr val="FDFFF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2026 Data Collection Already Underway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3280714" y="5401824"/>
            <a:ext cx="4345471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true">
                <a:solidFill>
                  <a:srgbClr val="FDFFF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2025 Champions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2991527" y="6571083"/>
            <a:ext cx="4923845" cy="29390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606261" indent="-303131" lvl="1">
              <a:lnSpc>
                <a:spcPts val="3931"/>
              </a:lnSpc>
              <a:buFont typeface="Arial"/>
              <a:buChar char="•"/>
            </a:pPr>
            <a:r>
              <a:rPr lang="en-US" sz="2808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Cacti Biomass &amp; Extracts</a:t>
            </a:r>
          </a:p>
          <a:p>
            <a:pPr algn="ctr" marL="606261" indent="-303131" lvl="1">
              <a:lnSpc>
                <a:spcPts val="3931"/>
              </a:lnSpc>
              <a:buFont typeface="Arial"/>
              <a:buChar char="•"/>
            </a:pPr>
            <a:r>
              <a:rPr lang="en-US" sz="2808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DMT Extracts</a:t>
            </a:r>
          </a:p>
          <a:p>
            <a:pPr algn="ctr" marL="606261" indent="-303131" lvl="1">
              <a:lnSpc>
                <a:spcPts val="3931"/>
              </a:lnSpc>
              <a:buFont typeface="Arial"/>
              <a:buChar char="•"/>
            </a:pPr>
            <a:r>
              <a:rPr lang="en-US" sz="2808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Mushroom Fruit &amp; Extracts </a:t>
            </a:r>
          </a:p>
          <a:p>
            <a:pPr algn="ctr" marL="606261" indent="-303131" lvl="1">
              <a:lnSpc>
                <a:spcPts val="3931"/>
              </a:lnSpc>
              <a:buFont typeface="Arial"/>
              <a:buChar char="•"/>
            </a:pPr>
            <a:r>
              <a:rPr lang="en-US" sz="2808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Mushroom Edible Products</a:t>
            </a:r>
          </a:p>
        </p:txBody>
      </p:sp>
    </p:spTree>
  </p:cSld>
  <p:clrMapOvr>
    <a:masterClrMapping/>
  </p:clrMapOvr>
  <p:transition spd="fast">
    <p:fade/>
  </p:transition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816737" y="1260544"/>
            <a:ext cx="3159395" cy="9258300"/>
          </a:xfrm>
          <a:custGeom>
            <a:avLst/>
            <a:gdLst/>
            <a:ahLst/>
            <a:cxnLst/>
            <a:rect r="r" b="b" t="t" l="l"/>
            <a:pathLst>
              <a:path h="9258300" w="3159395">
                <a:moveTo>
                  <a:pt x="0" y="0"/>
                </a:moveTo>
                <a:lnTo>
                  <a:pt x="3159395" y="0"/>
                </a:lnTo>
                <a:lnTo>
                  <a:pt x="315939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117471" y="1028700"/>
            <a:ext cx="3159395" cy="9258300"/>
          </a:xfrm>
          <a:custGeom>
            <a:avLst/>
            <a:gdLst/>
            <a:ahLst/>
            <a:cxnLst/>
            <a:rect r="r" b="b" t="t" l="l"/>
            <a:pathLst>
              <a:path h="9258300" w="3159395">
                <a:moveTo>
                  <a:pt x="0" y="0"/>
                </a:moveTo>
                <a:lnTo>
                  <a:pt x="3159395" y="0"/>
                </a:lnTo>
                <a:lnTo>
                  <a:pt x="315939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227322" y="2106989"/>
            <a:ext cx="3833356" cy="47399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27161</a:t>
            </a:r>
          </a:p>
          <a:p>
            <a:pPr algn="ctr">
              <a:lnSpc>
                <a:spcPts val="4476"/>
              </a:lnSpc>
            </a:pP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MHRB-V2</a:t>
            </a:r>
          </a:p>
          <a:p>
            <a:pPr algn="ctr">
              <a:lnSpc>
                <a:spcPts val="4476"/>
              </a:lnSpc>
            </a:pP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3299"/>
              </a:lnSpc>
            </a:pPr>
            <a:r>
              <a:rPr lang="en-US" sz="21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N,N-DMT: 997.02 mg/g</a:t>
            </a:r>
          </a:p>
          <a:p>
            <a:pPr algn="ctr" marL="0" indent="0" lvl="0">
              <a:lnSpc>
                <a:spcPts val="3299"/>
              </a:lnSpc>
            </a:pPr>
            <a:r>
              <a:rPr lang="en-US" sz="21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(99.70% Purity)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5531" y="139769"/>
            <a:ext cx="18182469" cy="112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EXTRACT CHAMPIONS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342658" y="3015683"/>
            <a:ext cx="3277148" cy="40966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10623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V-V,MH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 marL="0" indent="0" lvl="0">
              <a:lnSpc>
                <a:spcPts val="2849"/>
              </a:lnSpc>
            </a:pPr>
            <a:r>
              <a:rPr lang="en-US" sz="18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N,N-DMT: 989.72 mg/g (98.97% Purity)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670492" y="3015683"/>
            <a:ext cx="3277148" cy="41052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10623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AC-F-X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699"/>
              </a:lnSpc>
            </a:pPr>
            <a:r>
              <a:rPr lang="en-US" sz="17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N,N-DMT: 983.25 mg/g</a:t>
            </a:r>
          </a:p>
          <a:p>
            <a:pPr algn="ctr" marL="0" indent="0" lvl="0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(98.33% Purity)</a:t>
            </a:r>
          </a:p>
        </p:txBody>
      </p:sp>
    </p:spTree>
  </p:cSld>
  <p:clrMapOvr>
    <a:masterClrMapping/>
  </p:clrMapOvr>
  <p:transition spd="slow">
    <p:fade/>
  </p:transition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816737" y="1260544"/>
            <a:ext cx="3159395" cy="9258300"/>
          </a:xfrm>
          <a:custGeom>
            <a:avLst/>
            <a:gdLst/>
            <a:ahLst/>
            <a:cxnLst/>
            <a:rect r="r" b="b" t="t" l="l"/>
            <a:pathLst>
              <a:path h="9258300" w="3159395">
                <a:moveTo>
                  <a:pt x="0" y="0"/>
                </a:moveTo>
                <a:lnTo>
                  <a:pt x="3159395" y="0"/>
                </a:lnTo>
                <a:lnTo>
                  <a:pt x="315939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117471" y="1028700"/>
            <a:ext cx="3159395" cy="9258300"/>
          </a:xfrm>
          <a:custGeom>
            <a:avLst/>
            <a:gdLst/>
            <a:ahLst/>
            <a:cxnLst/>
            <a:rect r="r" b="b" t="t" l="l"/>
            <a:pathLst>
              <a:path h="9258300" w="3159395">
                <a:moveTo>
                  <a:pt x="0" y="0"/>
                </a:moveTo>
                <a:lnTo>
                  <a:pt x="3159395" y="0"/>
                </a:lnTo>
                <a:lnTo>
                  <a:pt x="315939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5531" y="139769"/>
            <a:ext cx="18182469" cy="112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TOTAL ACTIVES 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</p:spTree>
  </p:cSld>
  <p:clrMapOvr>
    <a:masterClrMapping/>
  </p:clrMapOvr>
  <p:transition spd="slow">
    <p:cover dir="l"/>
  </p:transition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816737" y="1260544"/>
            <a:ext cx="3159395" cy="9258300"/>
          </a:xfrm>
          <a:custGeom>
            <a:avLst/>
            <a:gdLst/>
            <a:ahLst/>
            <a:cxnLst/>
            <a:rect r="r" b="b" t="t" l="l"/>
            <a:pathLst>
              <a:path h="9258300" w="3159395">
                <a:moveTo>
                  <a:pt x="0" y="0"/>
                </a:moveTo>
                <a:lnTo>
                  <a:pt x="3159395" y="0"/>
                </a:lnTo>
                <a:lnTo>
                  <a:pt x="315939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117471" y="1028700"/>
            <a:ext cx="3159395" cy="9258300"/>
          </a:xfrm>
          <a:custGeom>
            <a:avLst/>
            <a:gdLst/>
            <a:ahLst/>
            <a:cxnLst/>
            <a:rect r="r" b="b" t="t" l="l"/>
            <a:pathLst>
              <a:path h="9258300" w="3159395">
                <a:moveTo>
                  <a:pt x="0" y="0"/>
                </a:moveTo>
                <a:lnTo>
                  <a:pt x="3159395" y="0"/>
                </a:lnTo>
                <a:lnTo>
                  <a:pt x="315939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670492" y="3015683"/>
            <a:ext cx="3277148" cy="37623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10623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V-V,MH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 marL="0" indent="0" lvl="0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9</a:t>
            </a: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94.32 mg/g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5531" y="139769"/>
            <a:ext cx="18182469" cy="112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TOTAL ACTIVES </a:t>
            </a:r>
          </a:p>
        </p:txBody>
      </p:sp>
    </p:spTree>
  </p:cSld>
  <p:clrMapOvr>
    <a:masterClrMapping/>
  </p:clrMapOvr>
  <p:transition spd="slow">
    <p:cover dir="l"/>
  </p:transition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816737" y="1260544"/>
            <a:ext cx="3159395" cy="9258300"/>
          </a:xfrm>
          <a:custGeom>
            <a:avLst/>
            <a:gdLst/>
            <a:ahLst/>
            <a:cxnLst/>
            <a:rect r="r" b="b" t="t" l="l"/>
            <a:pathLst>
              <a:path h="9258300" w="3159395">
                <a:moveTo>
                  <a:pt x="0" y="0"/>
                </a:moveTo>
                <a:lnTo>
                  <a:pt x="3159395" y="0"/>
                </a:lnTo>
                <a:lnTo>
                  <a:pt x="315939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117471" y="1028700"/>
            <a:ext cx="3159395" cy="9258300"/>
          </a:xfrm>
          <a:custGeom>
            <a:avLst/>
            <a:gdLst/>
            <a:ahLst/>
            <a:cxnLst/>
            <a:rect r="r" b="b" t="t" l="l"/>
            <a:pathLst>
              <a:path h="9258300" w="3159395">
                <a:moveTo>
                  <a:pt x="0" y="0"/>
                </a:moveTo>
                <a:lnTo>
                  <a:pt x="3159395" y="0"/>
                </a:lnTo>
                <a:lnTo>
                  <a:pt x="315939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3015683"/>
            <a:ext cx="3277148" cy="40776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10472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299"/>
              </a:lnSpc>
            </a:pPr>
            <a:r>
              <a:rPr lang="en-US" sz="21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5-MeO-DMT Freebase Re-X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 marL="0" indent="0" lvl="0">
              <a:lnSpc>
                <a:spcPts val="2849"/>
              </a:lnSpc>
            </a:pPr>
            <a:r>
              <a:rPr lang="en-US" sz="18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994.89 mg/g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670492" y="3015683"/>
            <a:ext cx="3277148" cy="37623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10623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V-V,MH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 marL="0" indent="0" lvl="0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9</a:t>
            </a: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94.32 mg/g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5531" y="139769"/>
            <a:ext cx="18182469" cy="112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TOTAL ACTIVES </a:t>
            </a:r>
          </a:p>
        </p:txBody>
      </p:sp>
    </p:spTree>
  </p:cSld>
  <p:clrMapOvr>
    <a:masterClrMapping/>
  </p:clrMapOvr>
  <p:transition spd="slow">
    <p:cover dir="l"/>
  </p:transition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816737" y="1260544"/>
            <a:ext cx="3159395" cy="9258300"/>
          </a:xfrm>
          <a:custGeom>
            <a:avLst/>
            <a:gdLst/>
            <a:ahLst/>
            <a:cxnLst/>
            <a:rect r="r" b="b" t="t" l="l"/>
            <a:pathLst>
              <a:path h="9258300" w="3159395">
                <a:moveTo>
                  <a:pt x="0" y="0"/>
                </a:moveTo>
                <a:lnTo>
                  <a:pt x="3159395" y="0"/>
                </a:lnTo>
                <a:lnTo>
                  <a:pt x="315939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117471" y="1028700"/>
            <a:ext cx="3159395" cy="9258300"/>
          </a:xfrm>
          <a:custGeom>
            <a:avLst/>
            <a:gdLst/>
            <a:ahLst/>
            <a:cxnLst/>
            <a:rect r="r" b="b" t="t" l="l"/>
            <a:pathLst>
              <a:path h="9258300" w="3159395">
                <a:moveTo>
                  <a:pt x="0" y="0"/>
                </a:moveTo>
                <a:lnTo>
                  <a:pt x="3159395" y="0"/>
                </a:lnTo>
                <a:lnTo>
                  <a:pt x="315939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227322" y="2106989"/>
            <a:ext cx="3833356" cy="47399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27161</a:t>
            </a:r>
          </a:p>
          <a:p>
            <a:pPr algn="ctr">
              <a:lnSpc>
                <a:spcPts val="4476"/>
              </a:lnSpc>
            </a:pP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MHRB-V2</a:t>
            </a:r>
          </a:p>
          <a:p>
            <a:pPr algn="ctr">
              <a:lnSpc>
                <a:spcPts val="4476"/>
              </a:lnSpc>
            </a:pP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3299"/>
              </a:lnSpc>
            </a:pPr>
            <a:r>
              <a:rPr lang="en-US" sz="21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999.35 mg/g</a:t>
            </a:r>
          </a:p>
          <a:p>
            <a:pPr algn="ctr" marL="0" indent="0" lvl="0">
              <a:lnSpc>
                <a:spcPts val="3299"/>
              </a:lnSpc>
            </a:pPr>
            <a:r>
              <a:rPr lang="en-US" sz="21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 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670492" y="3015683"/>
            <a:ext cx="3277148" cy="37623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10623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V-V,MH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 marL="0" indent="0" lvl="0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9</a:t>
            </a: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94.32 mg/g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342658" y="3015683"/>
            <a:ext cx="3277148" cy="40776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10472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299"/>
              </a:lnSpc>
            </a:pPr>
            <a:r>
              <a:rPr lang="en-US" sz="21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5-MeO-DMT Freebase Re-X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 marL="0" indent="0" lvl="0">
              <a:lnSpc>
                <a:spcPts val="2849"/>
              </a:lnSpc>
            </a:pPr>
            <a:r>
              <a:rPr lang="en-US" sz="18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994.89 mg/g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5531" y="139769"/>
            <a:ext cx="18182469" cy="112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TOTAL ACTIVES </a:t>
            </a:r>
          </a:p>
        </p:txBody>
      </p:sp>
    </p:spTree>
  </p:cSld>
  <p:clrMapOvr>
    <a:masterClrMapping/>
  </p:clrMapOvr>
  <p:transition spd="slow">
    <p:cover dir="l"/>
  </p:transition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551381" y="4868635"/>
            <a:ext cx="435257" cy="629448"/>
          </a:xfrm>
          <a:custGeom>
            <a:avLst/>
            <a:gdLst/>
            <a:ahLst/>
            <a:cxnLst/>
            <a:rect r="r" b="b" t="t" l="l"/>
            <a:pathLst>
              <a:path h="629448" w="435257">
                <a:moveTo>
                  <a:pt x="0" y="0"/>
                </a:moveTo>
                <a:lnTo>
                  <a:pt x="435257" y="0"/>
                </a:lnTo>
                <a:lnTo>
                  <a:pt x="435257" y="629449"/>
                </a:lnTo>
                <a:lnTo>
                  <a:pt x="0" y="629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54291" t="-270432" r="-1243440" b="-82572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074526" y="4868635"/>
            <a:ext cx="435257" cy="629448"/>
          </a:xfrm>
          <a:custGeom>
            <a:avLst/>
            <a:gdLst/>
            <a:ahLst/>
            <a:cxnLst/>
            <a:rect r="r" b="b" t="t" l="l"/>
            <a:pathLst>
              <a:path h="629448" w="435257">
                <a:moveTo>
                  <a:pt x="0" y="0"/>
                </a:moveTo>
                <a:lnTo>
                  <a:pt x="435257" y="0"/>
                </a:lnTo>
                <a:lnTo>
                  <a:pt x="435257" y="629449"/>
                </a:lnTo>
                <a:lnTo>
                  <a:pt x="0" y="629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54291" t="-270432" r="-1243440" b="-825724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10800000">
            <a:off x="-541554" y="3323070"/>
            <a:ext cx="3616081" cy="4562878"/>
          </a:xfrm>
          <a:custGeom>
            <a:avLst/>
            <a:gdLst/>
            <a:ahLst/>
            <a:cxnLst/>
            <a:rect r="r" b="b" t="t" l="l"/>
            <a:pathLst>
              <a:path h="4562878" w="3616081">
                <a:moveTo>
                  <a:pt x="3616080" y="0"/>
                </a:moveTo>
                <a:lnTo>
                  <a:pt x="0" y="0"/>
                </a:lnTo>
                <a:lnTo>
                  <a:pt x="0" y="4562878"/>
                </a:lnTo>
                <a:lnTo>
                  <a:pt x="3616080" y="4562878"/>
                </a:lnTo>
                <a:lnTo>
                  <a:pt x="361608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-10800000">
            <a:off x="-106297" y="-556292"/>
            <a:ext cx="3616081" cy="4562878"/>
          </a:xfrm>
          <a:custGeom>
            <a:avLst/>
            <a:gdLst/>
            <a:ahLst/>
            <a:cxnLst/>
            <a:rect r="r" b="b" t="t" l="l"/>
            <a:pathLst>
              <a:path h="4562878" w="3616081">
                <a:moveTo>
                  <a:pt x="3616080" y="0"/>
                </a:moveTo>
                <a:lnTo>
                  <a:pt x="0" y="0"/>
                </a:lnTo>
                <a:lnTo>
                  <a:pt x="0" y="4562878"/>
                </a:lnTo>
                <a:lnTo>
                  <a:pt x="3616080" y="4562878"/>
                </a:lnTo>
                <a:lnTo>
                  <a:pt x="361608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800000">
            <a:off x="15887351" y="3323070"/>
            <a:ext cx="3616081" cy="4562878"/>
          </a:xfrm>
          <a:custGeom>
            <a:avLst/>
            <a:gdLst/>
            <a:ahLst/>
            <a:cxnLst/>
            <a:rect r="r" b="b" t="t" l="l"/>
            <a:pathLst>
              <a:path h="4562878" w="3616081">
                <a:moveTo>
                  <a:pt x="0" y="0"/>
                </a:moveTo>
                <a:lnTo>
                  <a:pt x="3616081" y="0"/>
                </a:lnTo>
                <a:lnTo>
                  <a:pt x="3616081" y="4562878"/>
                </a:lnTo>
                <a:lnTo>
                  <a:pt x="0" y="45628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0800000">
            <a:off x="14986638" y="-284992"/>
            <a:ext cx="3616081" cy="4562878"/>
          </a:xfrm>
          <a:custGeom>
            <a:avLst/>
            <a:gdLst/>
            <a:ahLst/>
            <a:cxnLst/>
            <a:rect r="r" b="b" t="t" l="l"/>
            <a:pathLst>
              <a:path h="4562878" w="3616081">
                <a:moveTo>
                  <a:pt x="0" y="0"/>
                </a:moveTo>
                <a:lnTo>
                  <a:pt x="3616080" y="0"/>
                </a:lnTo>
                <a:lnTo>
                  <a:pt x="3616080" y="4562878"/>
                </a:lnTo>
                <a:lnTo>
                  <a:pt x="0" y="45628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21486686">
            <a:off x="-418040" y="6011479"/>
            <a:ext cx="3764489" cy="4679570"/>
          </a:xfrm>
          <a:custGeom>
            <a:avLst/>
            <a:gdLst/>
            <a:ahLst/>
            <a:cxnLst/>
            <a:rect r="r" b="b" t="t" l="l"/>
            <a:pathLst>
              <a:path h="4679570" w="3764489">
                <a:moveTo>
                  <a:pt x="3764489" y="4560399"/>
                </a:moveTo>
                <a:lnTo>
                  <a:pt x="150373" y="4679570"/>
                </a:lnTo>
                <a:lnTo>
                  <a:pt x="0" y="119170"/>
                </a:lnTo>
                <a:lnTo>
                  <a:pt x="3614116" y="0"/>
                </a:lnTo>
                <a:lnTo>
                  <a:pt x="3764489" y="4560399"/>
                </a:lnTo>
                <a:close/>
              </a:path>
            </a:pathLst>
          </a:custGeom>
          <a:blipFill>
            <a:blip r:embed="rId4"/>
            <a:stretch>
              <a:fillRect l="0" t="0" r="0" b="-1508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995742" y="6704077"/>
            <a:ext cx="1586068" cy="4114800"/>
          </a:xfrm>
          <a:custGeom>
            <a:avLst/>
            <a:gdLst/>
            <a:ahLst/>
            <a:cxnLst/>
            <a:rect r="r" b="b" t="t" l="l"/>
            <a:pathLst>
              <a:path h="4114800" w="1586068">
                <a:moveTo>
                  <a:pt x="0" y="0"/>
                </a:moveTo>
                <a:lnTo>
                  <a:pt x="1586068" y="0"/>
                </a:lnTo>
                <a:lnTo>
                  <a:pt x="1586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15887351" y="5604509"/>
            <a:ext cx="3616081" cy="4562878"/>
          </a:xfrm>
          <a:custGeom>
            <a:avLst/>
            <a:gdLst/>
            <a:ahLst/>
            <a:cxnLst/>
            <a:rect r="r" b="b" t="t" l="l"/>
            <a:pathLst>
              <a:path h="4562878" w="3616081">
                <a:moveTo>
                  <a:pt x="3616081" y="0"/>
                </a:moveTo>
                <a:lnTo>
                  <a:pt x="0" y="0"/>
                </a:lnTo>
                <a:lnTo>
                  <a:pt x="0" y="4562878"/>
                </a:lnTo>
                <a:lnTo>
                  <a:pt x="3616081" y="4562878"/>
                </a:lnTo>
                <a:lnTo>
                  <a:pt x="3616081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482696" y="6501457"/>
            <a:ext cx="1586068" cy="4114800"/>
          </a:xfrm>
          <a:custGeom>
            <a:avLst/>
            <a:gdLst/>
            <a:ahLst/>
            <a:cxnLst/>
            <a:rect r="r" b="b" t="t" l="l"/>
            <a:pathLst>
              <a:path h="4114800" w="1586068">
                <a:moveTo>
                  <a:pt x="0" y="0"/>
                </a:moveTo>
                <a:lnTo>
                  <a:pt x="1586069" y="0"/>
                </a:lnTo>
                <a:lnTo>
                  <a:pt x="1586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838836" y="603063"/>
            <a:ext cx="10610328" cy="2273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CACTI COMPETITION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4206513" y="3391916"/>
            <a:ext cx="4328991" cy="5458843"/>
            <a:chOff x="0" y="0"/>
            <a:chExt cx="3659619" cy="461476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659619" cy="4614767"/>
            </a:xfrm>
            <a:custGeom>
              <a:avLst/>
              <a:gdLst/>
              <a:ahLst/>
              <a:cxnLst/>
              <a:rect r="r" b="b" t="t" l="l"/>
              <a:pathLst>
                <a:path h="4614767" w="3659619">
                  <a:moveTo>
                    <a:pt x="3535159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35159" y="0"/>
                  </a:lnTo>
                  <a:cubicBezTo>
                    <a:pt x="3603739" y="0"/>
                    <a:pt x="3659619" y="55880"/>
                    <a:pt x="3659619" y="124460"/>
                  </a:cubicBezTo>
                  <a:lnTo>
                    <a:pt x="3659619" y="4490307"/>
                  </a:lnTo>
                  <a:cubicBezTo>
                    <a:pt x="3659619" y="4558887"/>
                    <a:pt x="3603739" y="4614767"/>
                    <a:pt x="3535159" y="4614767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B393B">
                    <a:alpha val="100000"/>
                  </a:srgbClr>
                </a:gs>
                <a:gs pos="100000">
                  <a:srgbClr val="0C21A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4285568" y="3799059"/>
            <a:ext cx="4170882" cy="662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900" b="true">
                <a:solidFill>
                  <a:srgbClr val="FDFFF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Overview of Data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9806145" y="3391916"/>
            <a:ext cx="4328991" cy="5458843"/>
            <a:chOff x="0" y="0"/>
            <a:chExt cx="3659619" cy="4614767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659619" cy="4614767"/>
            </a:xfrm>
            <a:custGeom>
              <a:avLst/>
              <a:gdLst/>
              <a:ahLst/>
              <a:cxnLst/>
              <a:rect r="r" b="b" t="t" l="l"/>
              <a:pathLst>
                <a:path h="4614767" w="3659619">
                  <a:moveTo>
                    <a:pt x="3535159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35159" y="0"/>
                  </a:lnTo>
                  <a:cubicBezTo>
                    <a:pt x="3603739" y="0"/>
                    <a:pt x="3659619" y="55880"/>
                    <a:pt x="3659619" y="124460"/>
                  </a:cubicBezTo>
                  <a:lnTo>
                    <a:pt x="3659619" y="4490307"/>
                  </a:lnTo>
                  <a:cubicBezTo>
                    <a:pt x="3659619" y="4558887"/>
                    <a:pt x="3603739" y="4614767"/>
                    <a:pt x="3535159" y="4614767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B393B">
                    <a:alpha val="100000"/>
                  </a:srgbClr>
                </a:gs>
                <a:gs pos="100000">
                  <a:srgbClr val="0C21A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9885200" y="3749676"/>
            <a:ext cx="4170882" cy="13938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true">
                <a:solidFill>
                  <a:srgbClr val="FDFFF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Improvements For Next Year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285568" y="4655567"/>
            <a:ext cx="4170882" cy="4105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Total Samples: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8 Biomass, 2 Extracts</a:t>
            </a:r>
          </a:p>
          <a:p>
            <a:pPr algn="ctr">
              <a:lnSpc>
                <a:spcPts val="3640"/>
              </a:lnSpc>
            </a:p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Range of Potency: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MESC: 0.12  - 22.5 mg/g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64-71% Purity Extract</a:t>
            </a:r>
          </a:p>
          <a:p>
            <a:pPr algn="ctr">
              <a:lnSpc>
                <a:spcPts val="3640"/>
              </a:lnSpc>
            </a:p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Potency Difference: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1g = 187g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884132" y="5440934"/>
            <a:ext cx="4170882" cy="3191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Sampling Protocol Updates </a:t>
            </a:r>
          </a:p>
          <a:p>
            <a:pPr algn="ctr">
              <a:lnSpc>
                <a:spcPts val="3640"/>
              </a:lnSpc>
            </a:p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Whole Cacti or Powdered?</a:t>
            </a:r>
          </a:p>
          <a:p>
            <a:pPr algn="ctr">
              <a:lnSpc>
                <a:spcPts val="3640"/>
              </a:lnSpc>
            </a:p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Age of Samples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-51377" y="19050"/>
            <a:ext cx="18288000" cy="2581122"/>
          </a:xfrm>
          <a:custGeom>
            <a:avLst/>
            <a:gdLst/>
            <a:ahLst/>
            <a:cxnLst/>
            <a:rect r="r" b="b" t="t" l="l"/>
            <a:pathLst>
              <a:path h="2581122" w="18288000">
                <a:moveTo>
                  <a:pt x="0" y="0"/>
                </a:moveTo>
                <a:lnTo>
                  <a:pt x="18288000" y="0"/>
                </a:lnTo>
                <a:lnTo>
                  <a:pt x="18288000" y="2581122"/>
                </a:lnTo>
                <a:lnTo>
                  <a:pt x="0" y="25811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13602" b="-434095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-184727" y="8937781"/>
            <a:ext cx="10374765" cy="1509541"/>
          </a:xfrm>
          <a:custGeom>
            <a:avLst/>
            <a:gdLst/>
            <a:ahLst/>
            <a:cxnLst/>
            <a:rect r="r" b="b" t="t" l="l"/>
            <a:pathLst>
              <a:path h="1509541" w="10374765">
                <a:moveTo>
                  <a:pt x="0" y="0"/>
                </a:moveTo>
                <a:lnTo>
                  <a:pt x="10374765" y="0"/>
                </a:lnTo>
                <a:lnTo>
                  <a:pt x="10374765" y="1509542"/>
                </a:lnTo>
                <a:lnTo>
                  <a:pt x="0" y="15095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297696" r="0" b="-21415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0190038" y="8937781"/>
            <a:ext cx="10374765" cy="1509541"/>
          </a:xfrm>
          <a:custGeom>
            <a:avLst/>
            <a:gdLst/>
            <a:ahLst/>
            <a:cxnLst/>
            <a:rect r="r" b="b" t="t" l="l"/>
            <a:pathLst>
              <a:path h="1509541" w="10374765">
                <a:moveTo>
                  <a:pt x="0" y="0"/>
                </a:moveTo>
                <a:lnTo>
                  <a:pt x="10374765" y="0"/>
                </a:lnTo>
                <a:lnTo>
                  <a:pt x="10374765" y="1509542"/>
                </a:lnTo>
                <a:lnTo>
                  <a:pt x="0" y="15095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297696" r="0" b="-21415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4539761" y="0"/>
            <a:ext cx="5279174" cy="8937781"/>
          </a:xfrm>
          <a:custGeom>
            <a:avLst/>
            <a:gdLst/>
            <a:ahLst/>
            <a:cxnLst/>
            <a:rect r="r" b="b" t="t" l="l"/>
            <a:pathLst>
              <a:path h="8937781" w="5279174">
                <a:moveTo>
                  <a:pt x="0" y="0"/>
                </a:moveTo>
                <a:lnTo>
                  <a:pt x="5279174" y="0"/>
                </a:lnTo>
                <a:lnTo>
                  <a:pt x="5279174" y="8937781"/>
                </a:lnTo>
                <a:lnTo>
                  <a:pt x="0" y="89377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86070" t="0" r="-19127" b="-5881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5394134" y="3901461"/>
            <a:ext cx="2893866" cy="5055370"/>
          </a:xfrm>
          <a:custGeom>
            <a:avLst/>
            <a:gdLst/>
            <a:ahLst/>
            <a:cxnLst/>
            <a:rect r="r" b="b" t="t" l="l"/>
            <a:pathLst>
              <a:path h="5055370" w="2893866">
                <a:moveTo>
                  <a:pt x="0" y="0"/>
                </a:moveTo>
                <a:lnTo>
                  <a:pt x="2893866" y="0"/>
                </a:lnTo>
                <a:lnTo>
                  <a:pt x="2893866" y="5055370"/>
                </a:lnTo>
                <a:lnTo>
                  <a:pt x="0" y="5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-87233" b="0"/>
            </a:stretch>
          </a:blipFill>
        </p:spPr>
      </p:sp>
      <p:sp>
        <p:nvSpPr>
          <p:cNvPr name="Freeform 26" id="26"/>
          <p:cNvSpPr/>
          <p:nvPr/>
        </p:nvSpPr>
        <p:spPr>
          <a:xfrm flipH="true" flipV="false" rot="0">
            <a:off x="-1481289" y="-9525"/>
            <a:ext cx="5279174" cy="8937781"/>
          </a:xfrm>
          <a:custGeom>
            <a:avLst/>
            <a:gdLst/>
            <a:ahLst/>
            <a:cxnLst/>
            <a:rect r="r" b="b" t="t" l="l"/>
            <a:pathLst>
              <a:path h="8937781" w="5279174">
                <a:moveTo>
                  <a:pt x="5279174" y="0"/>
                </a:moveTo>
                <a:lnTo>
                  <a:pt x="0" y="0"/>
                </a:lnTo>
                <a:lnTo>
                  <a:pt x="0" y="8937781"/>
                </a:lnTo>
                <a:lnTo>
                  <a:pt x="5279174" y="8937781"/>
                </a:lnTo>
                <a:lnTo>
                  <a:pt x="5279174" y="0"/>
                </a:lnTo>
                <a:close/>
              </a:path>
            </a:pathLst>
          </a:custGeom>
          <a:blipFill>
            <a:blip r:embed="rId7"/>
            <a:stretch>
              <a:fillRect l="-286070" t="0" r="-19127" b="-58810"/>
            </a:stretch>
          </a:blipFill>
        </p:spPr>
      </p:sp>
      <p:sp>
        <p:nvSpPr>
          <p:cNvPr name="Freeform 27" id="27"/>
          <p:cNvSpPr/>
          <p:nvPr/>
        </p:nvSpPr>
        <p:spPr>
          <a:xfrm flipH="true" flipV="false" rot="0">
            <a:off x="-137102" y="3882411"/>
            <a:ext cx="2756187" cy="5055370"/>
          </a:xfrm>
          <a:custGeom>
            <a:avLst/>
            <a:gdLst/>
            <a:ahLst/>
            <a:cxnLst/>
            <a:rect r="r" b="b" t="t" l="l"/>
            <a:pathLst>
              <a:path h="5055370" w="2756187">
                <a:moveTo>
                  <a:pt x="2756187" y="0"/>
                </a:moveTo>
                <a:lnTo>
                  <a:pt x="0" y="0"/>
                </a:lnTo>
                <a:lnTo>
                  <a:pt x="0" y="5055370"/>
                </a:lnTo>
                <a:lnTo>
                  <a:pt x="2756187" y="5055370"/>
                </a:lnTo>
                <a:lnTo>
                  <a:pt x="2756187" y="0"/>
                </a:lnTo>
                <a:close/>
              </a:path>
            </a:pathLst>
          </a:custGeom>
          <a:blipFill>
            <a:blip r:embed="rId9"/>
            <a:stretch>
              <a:fillRect l="-3351" t="0" r="-93234" b="0"/>
            </a:stretch>
          </a:blipFill>
        </p:spPr>
      </p:sp>
      <p:grpSp>
        <p:nvGrpSpPr>
          <p:cNvPr name="Group 28" id="28"/>
          <p:cNvGrpSpPr/>
          <p:nvPr/>
        </p:nvGrpSpPr>
        <p:grpSpPr>
          <a:xfrm rot="0">
            <a:off x="2248138" y="2590647"/>
            <a:ext cx="13688970" cy="6558994"/>
            <a:chOff x="0" y="0"/>
            <a:chExt cx="3605325" cy="1727472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3605325" cy="1727472"/>
            </a:xfrm>
            <a:custGeom>
              <a:avLst/>
              <a:gdLst/>
              <a:ahLst/>
              <a:cxnLst/>
              <a:rect r="r" b="b" t="t" l="l"/>
              <a:pathLst>
                <a:path h="1727472" w="3605325">
                  <a:moveTo>
                    <a:pt x="0" y="0"/>
                  </a:moveTo>
                  <a:lnTo>
                    <a:pt x="3605325" y="0"/>
                  </a:lnTo>
                  <a:lnTo>
                    <a:pt x="3605325" y="1727472"/>
                  </a:lnTo>
                  <a:lnTo>
                    <a:pt x="0" y="1727472"/>
                  </a:lnTo>
                  <a:close/>
                </a:path>
              </a:pathLst>
            </a:custGeom>
            <a:solidFill>
              <a:srgbClr val="0375CD"/>
            </a:solidFill>
            <a:ln w="266700" cap="sq">
              <a:solidFill>
                <a:srgbClr val="4430A1"/>
              </a:solidFill>
              <a:prstDash val="solid"/>
              <a:miter/>
            </a:ln>
          </p:spPr>
        </p:sp>
        <p:sp>
          <p:nvSpPr>
            <p:cNvPr name="TextBox 30" id="30"/>
            <p:cNvSpPr txBox="true"/>
            <p:nvPr/>
          </p:nvSpPr>
          <p:spPr>
            <a:xfrm>
              <a:off x="0" y="-57150"/>
              <a:ext cx="3605325" cy="17846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31" id="31"/>
          <p:cNvSpPr/>
          <p:nvPr/>
        </p:nvSpPr>
        <p:spPr>
          <a:xfrm flipH="false" flipV="false" rot="0">
            <a:off x="14283020" y="5064317"/>
            <a:ext cx="4893267" cy="4298758"/>
          </a:xfrm>
          <a:custGeom>
            <a:avLst/>
            <a:gdLst/>
            <a:ahLst/>
            <a:cxnLst/>
            <a:rect r="r" b="b" t="t" l="l"/>
            <a:pathLst>
              <a:path h="4298758" w="4893267">
                <a:moveTo>
                  <a:pt x="0" y="0"/>
                </a:moveTo>
                <a:lnTo>
                  <a:pt x="4893267" y="0"/>
                </a:lnTo>
                <a:lnTo>
                  <a:pt x="4893267" y="4298758"/>
                </a:lnTo>
                <a:lnTo>
                  <a:pt x="0" y="42987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true" flipV="false" rot="0">
            <a:off x="-1171582" y="5064317"/>
            <a:ext cx="4893267" cy="4298758"/>
          </a:xfrm>
          <a:custGeom>
            <a:avLst/>
            <a:gdLst/>
            <a:ahLst/>
            <a:cxnLst/>
            <a:rect r="r" b="b" t="t" l="l"/>
            <a:pathLst>
              <a:path h="4298758" w="4893267">
                <a:moveTo>
                  <a:pt x="4893267" y="0"/>
                </a:moveTo>
                <a:lnTo>
                  <a:pt x="0" y="0"/>
                </a:lnTo>
                <a:lnTo>
                  <a:pt x="0" y="4298758"/>
                </a:lnTo>
                <a:lnTo>
                  <a:pt x="4893267" y="4298758"/>
                </a:lnTo>
                <a:lnTo>
                  <a:pt x="4893267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true" flipV="false" rot="0">
            <a:off x="3050020" y="1038225"/>
            <a:ext cx="3405312" cy="1552422"/>
          </a:xfrm>
          <a:custGeom>
            <a:avLst/>
            <a:gdLst/>
            <a:ahLst/>
            <a:cxnLst/>
            <a:rect r="r" b="b" t="t" l="l"/>
            <a:pathLst>
              <a:path h="1552422" w="3405312">
                <a:moveTo>
                  <a:pt x="3405312" y="0"/>
                </a:moveTo>
                <a:lnTo>
                  <a:pt x="0" y="0"/>
                </a:lnTo>
                <a:lnTo>
                  <a:pt x="0" y="1552422"/>
                </a:lnTo>
                <a:lnTo>
                  <a:pt x="3405312" y="1552422"/>
                </a:lnTo>
                <a:lnTo>
                  <a:pt x="3405312" y="0"/>
                </a:lnTo>
                <a:close/>
              </a:path>
            </a:pathLst>
          </a:custGeom>
          <a:blipFill>
            <a:blip r:embed="rId7"/>
            <a:stretch>
              <a:fillRect l="-393676" t="-74435" r="-167889" b="-788495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9144000" y="457822"/>
            <a:ext cx="628932" cy="570878"/>
          </a:xfrm>
          <a:custGeom>
            <a:avLst/>
            <a:gdLst/>
            <a:ahLst/>
            <a:cxnLst/>
            <a:rect r="r" b="b" t="t" l="l"/>
            <a:pathLst>
              <a:path h="570878" w="628932">
                <a:moveTo>
                  <a:pt x="0" y="0"/>
                </a:moveTo>
                <a:lnTo>
                  <a:pt x="628932" y="0"/>
                </a:lnTo>
                <a:lnTo>
                  <a:pt x="628932" y="570878"/>
                </a:lnTo>
                <a:lnTo>
                  <a:pt x="0" y="5708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-36154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6005512" y="3087391"/>
            <a:ext cx="6276975" cy="795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80"/>
              </a:lnSpc>
              <a:spcBef>
                <a:spcPct val="0"/>
              </a:spcBef>
            </a:pPr>
            <a:r>
              <a:rPr lang="en-US" sz="4700">
                <a:solidFill>
                  <a:srgbClr val="F78248"/>
                </a:solidFill>
                <a:latin typeface="Fredoka"/>
                <a:ea typeface="Fredoka"/>
                <a:cs typeface="Fredoka"/>
                <a:sym typeface="Fredoka"/>
              </a:rPr>
              <a:t>EDIBLE COMPETITON</a:t>
            </a:r>
          </a:p>
        </p:txBody>
      </p:sp>
      <p:grpSp>
        <p:nvGrpSpPr>
          <p:cNvPr name="Group 36" id="36"/>
          <p:cNvGrpSpPr/>
          <p:nvPr/>
        </p:nvGrpSpPr>
        <p:grpSpPr>
          <a:xfrm rot="0">
            <a:off x="3509783" y="4222207"/>
            <a:ext cx="4699221" cy="4410236"/>
            <a:chOff x="0" y="0"/>
            <a:chExt cx="4535877" cy="4256937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4535877" cy="4256937"/>
            </a:xfrm>
            <a:custGeom>
              <a:avLst/>
              <a:gdLst/>
              <a:ahLst/>
              <a:cxnLst/>
              <a:rect r="r" b="b" t="t" l="l"/>
              <a:pathLst>
                <a:path h="4256937" w="4535877">
                  <a:moveTo>
                    <a:pt x="4411417" y="4256937"/>
                  </a:moveTo>
                  <a:lnTo>
                    <a:pt x="124460" y="4256937"/>
                  </a:lnTo>
                  <a:cubicBezTo>
                    <a:pt x="55880" y="4256937"/>
                    <a:pt x="0" y="4201057"/>
                    <a:pt x="0" y="4132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11417" y="0"/>
                  </a:lnTo>
                  <a:cubicBezTo>
                    <a:pt x="4479997" y="0"/>
                    <a:pt x="4535877" y="55880"/>
                    <a:pt x="4535877" y="124460"/>
                  </a:cubicBezTo>
                  <a:lnTo>
                    <a:pt x="4535877" y="4132477"/>
                  </a:lnTo>
                  <a:cubicBezTo>
                    <a:pt x="4535877" y="4201057"/>
                    <a:pt x="4479997" y="4256937"/>
                    <a:pt x="4411417" y="4256937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B393B">
                    <a:alpha val="100000"/>
                  </a:srgbClr>
                </a:gs>
                <a:gs pos="100000">
                  <a:srgbClr val="0C21A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</p:grpSp>
      <p:sp>
        <p:nvSpPr>
          <p:cNvPr name="TextBox 38" id="38"/>
          <p:cNvSpPr txBox="true"/>
          <p:nvPr/>
        </p:nvSpPr>
        <p:spPr>
          <a:xfrm rot="0">
            <a:off x="3595599" y="4588377"/>
            <a:ext cx="4527590" cy="571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81"/>
              </a:lnSpc>
            </a:pPr>
            <a:r>
              <a:rPr lang="en-US" sz="3415" b="true">
                <a:solidFill>
                  <a:srgbClr val="FDFFF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Overview of Data</a:t>
            </a:r>
          </a:p>
        </p:txBody>
      </p:sp>
      <p:grpSp>
        <p:nvGrpSpPr>
          <p:cNvPr name="Group 39" id="39"/>
          <p:cNvGrpSpPr/>
          <p:nvPr/>
        </p:nvGrpSpPr>
        <p:grpSpPr>
          <a:xfrm rot="0">
            <a:off x="9588315" y="4222207"/>
            <a:ext cx="4699221" cy="4410236"/>
            <a:chOff x="0" y="0"/>
            <a:chExt cx="4535877" cy="4256937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4535877" cy="4256937"/>
            </a:xfrm>
            <a:custGeom>
              <a:avLst/>
              <a:gdLst/>
              <a:ahLst/>
              <a:cxnLst/>
              <a:rect r="r" b="b" t="t" l="l"/>
              <a:pathLst>
                <a:path h="4256937" w="4535877">
                  <a:moveTo>
                    <a:pt x="4411417" y="4256937"/>
                  </a:moveTo>
                  <a:lnTo>
                    <a:pt x="124460" y="4256937"/>
                  </a:lnTo>
                  <a:cubicBezTo>
                    <a:pt x="55880" y="4256937"/>
                    <a:pt x="0" y="4201057"/>
                    <a:pt x="0" y="4132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11417" y="0"/>
                  </a:lnTo>
                  <a:cubicBezTo>
                    <a:pt x="4479997" y="0"/>
                    <a:pt x="4535877" y="55880"/>
                    <a:pt x="4535877" y="124460"/>
                  </a:cubicBezTo>
                  <a:lnTo>
                    <a:pt x="4535877" y="4132477"/>
                  </a:lnTo>
                  <a:cubicBezTo>
                    <a:pt x="4535877" y="4201057"/>
                    <a:pt x="4479997" y="4256937"/>
                    <a:pt x="4411417" y="4256937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B393B">
                    <a:alpha val="100000"/>
                  </a:srgbClr>
                </a:gs>
                <a:gs pos="100000">
                  <a:srgbClr val="0C21A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</p:grpSp>
      <p:sp>
        <p:nvSpPr>
          <p:cNvPr name="TextBox 41" id="41"/>
          <p:cNvSpPr txBox="true"/>
          <p:nvPr/>
        </p:nvSpPr>
        <p:spPr>
          <a:xfrm rot="0">
            <a:off x="9674130" y="4543944"/>
            <a:ext cx="4527590" cy="595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4"/>
              </a:lnSpc>
            </a:pPr>
            <a:r>
              <a:rPr lang="en-US" sz="3503" b="true">
                <a:solidFill>
                  <a:srgbClr val="FDFFF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Highlights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3645039" y="5446939"/>
            <a:ext cx="4478150" cy="23811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3"/>
              </a:lnSpc>
            </a:pPr>
            <a:r>
              <a:rPr lang="en-US" sz="2252" b="true">
                <a:solidFill>
                  <a:srgbClr val="FDFFF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Total Samples: </a:t>
            </a:r>
          </a:p>
          <a:p>
            <a:pPr algn="ctr">
              <a:lnSpc>
                <a:spcPts val="3153"/>
              </a:lnSpc>
            </a:pPr>
            <a:r>
              <a:rPr lang="en-US" sz="2252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44 Edibles</a:t>
            </a:r>
          </a:p>
          <a:p>
            <a:pPr algn="ctr">
              <a:lnSpc>
                <a:spcPts val="3153"/>
              </a:lnSpc>
            </a:pPr>
          </a:p>
          <a:p>
            <a:pPr algn="ctr">
              <a:lnSpc>
                <a:spcPts val="3153"/>
              </a:lnSpc>
            </a:pPr>
            <a:r>
              <a:rPr lang="en-US" sz="2252" b="true">
                <a:solidFill>
                  <a:srgbClr val="FDFFF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Potency Range:</a:t>
            </a:r>
          </a:p>
          <a:p>
            <a:pPr algn="ctr">
              <a:lnSpc>
                <a:spcPts val="3153"/>
              </a:lnSpc>
            </a:pPr>
            <a:r>
              <a:rPr lang="en-US" sz="2252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0.1-10 mg/serving</a:t>
            </a:r>
          </a:p>
          <a:p>
            <a:pPr algn="ctr">
              <a:lnSpc>
                <a:spcPts val="3153"/>
              </a:lnSpc>
            </a:pPr>
            <a:r>
              <a:rPr lang="en-US" sz="2252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0.25-50 mg/package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9705778" y="5629977"/>
            <a:ext cx="4527590" cy="27832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87"/>
              </a:lnSpc>
            </a:pPr>
            <a:r>
              <a:rPr lang="en-US" sz="2277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15% Variance Pass/Fail</a:t>
            </a:r>
          </a:p>
          <a:p>
            <a:pPr algn="ctr">
              <a:lnSpc>
                <a:spcPts val="3187"/>
              </a:lnSpc>
            </a:pPr>
          </a:p>
          <a:p>
            <a:pPr algn="ctr">
              <a:lnSpc>
                <a:spcPts val="3187"/>
              </a:lnSpc>
            </a:pPr>
            <a:r>
              <a:rPr lang="en-US" sz="2277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6 of 44 Failed</a:t>
            </a:r>
          </a:p>
          <a:p>
            <a:pPr algn="ctr">
              <a:lnSpc>
                <a:spcPts val="3187"/>
              </a:lnSpc>
            </a:pPr>
          </a:p>
          <a:p>
            <a:pPr algn="ctr">
              <a:lnSpc>
                <a:spcPts val="3187"/>
              </a:lnSpc>
            </a:pPr>
            <a:r>
              <a:rPr lang="en-US" sz="2277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7 Samples with Less Than 1% Variance</a:t>
            </a:r>
          </a:p>
          <a:p>
            <a:pPr algn="ctr">
              <a:lnSpc>
                <a:spcPts val="3187"/>
              </a:lnSpc>
            </a:pPr>
          </a:p>
        </p:txBody>
      </p:sp>
    </p:spTree>
  </p:cSld>
  <p:clrMapOvr>
    <a:masterClrMapping/>
  </p:clrMapOvr>
  <p:transition spd="slow">
    <p:cover dir="l"/>
  </p:transition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042035">
            <a:off x="-2622281" y="7038422"/>
            <a:ext cx="7243707" cy="4101749"/>
          </a:xfrm>
          <a:custGeom>
            <a:avLst/>
            <a:gdLst/>
            <a:ahLst/>
            <a:cxnLst/>
            <a:rect r="r" b="b" t="t" l="l"/>
            <a:pathLst>
              <a:path h="4101749" w="7243707">
                <a:moveTo>
                  <a:pt x="0" y="0"/>
                </a:moveTo>
                <a:lnTo>
                  <a:pt x="7243707" y="0"/>
                </a:lnTo>
                <a:lnTo>
                  <a:pt x="7243707" y="4101749"/>
                </a:lnTo>
                <a:lnTo>
                  <a:pt x="0" y="41017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4844" t="-12466" r="-95135" b="-13911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50" t="-14959" r="-189530" b="-11417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061838" y="4819821"/>
            <a:ext cx="5884164" cy="8229600"/>
          </a:xfrm>
          <a:custGeom>
            <a:avLst/>
            <a:gdLst/>
            <a:ahLst/>
            <a:cxnLst/>
            <a:rect r="r" b="b" t="t" l="l"/>
            <a:pathLst>
              <a:path h="8229600" w="5884164">
                <a:moveTo>
                  <a:pt x="0" y="0"/>
                </a:moveTo>
                <a:lnTo>
                  <a:pt x="5884164" y="0"/>
                </a:lnTo>
                <a:lnTo>
                  <a:pt x="58841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5531" y="139769"/>
            <a:ext cx="18182469" cy="112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MOST HOMOGENEOUS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</p:spTree>
  </p:cSld>
  <p:clrMapOvr>
    <a:masterClrMapping/>
  </p:clrMapOvr>
  <p:transition spd="fast">
    <p:fade/>
  </p:transition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042035">
            <a:off x="-2622281" y="7038422"/>
            <a:ext cx="7243707" cy="4101749"/>
          </a:xfrm>
          <a:custGeom>
            <a:avLst/>
            <a:gdLst/>
            <a:ahLst/>
            <a:cxnLst/>
            <a:rect r="r" b="b" t="t" l="l"/>
            <a:pathLst>
              <a:path h="4101749" w="7243707">
                <a:moveTo>
                  <a:pt x="0" y="0"/>
                </a:moveTo>
                <a:lnTo>
                  <a:pt x="7243707" y="0"/>
                </a:lnTo>
                <a:lnTo>
                  <a:pt x="7243707" y="4101749"/>
                </a:lnTo>
                <a:lnTo>
                  <a:pt x="0" y="41017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4844" t="-12466" r="-95135" b="-13911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50" t="-14959" r="-189530" b="-11417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061838" y="4819821"/>
            <a:ext cx="5884164" cy="8229600"/>
          </a:xfrm>
          <a:custGeom>
            <a:avLst/>
            <a:gdLst/>
            <a:ahLst/>
            <a:cxnLst/>
            <a:rect r="r" b="b" t="t" l="l"/>
            <a:pathLst>
              <a:path h="8229600" w="5884164">
                <a:moveTo>
                  <a:pt x="0" y="0"/>
                </a:moveTo>
                <a:lnTo>
                  <a:pt x="5884164" y="0"/>
                </a:lnTo>
                <a:lnTo>
                  <a:pt x="58841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2670492" y="3133671"/>
            <a:ext cx="3277148" cy="4000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10475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2777"/>
              </a:lnSpc>
            </a:pPr>
            <a:r>
              <a:rPr lang="en-US" sz="18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Electrolyte drink mix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PsilcinEQ RSD: 0.56%</a:t>
            </a:r>
          </a:p>
          <a:p>
            <a:pPr algn="ctr" marL="0" indent="0" lvl="0">
              <a:lnSpc>
                <a:spcPts val="2927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105531" y="139769"/>
            <a:ext cx="18182469" cy="112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MOST HOMOGENEOUS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</p:spTree>
  </p:cSld>
  <p:clrMapOvr>
    <a:masterClrMapping/>
  </p:clrMapOvr>
  <p:transition spd="slow">
    <p:fade/>
  </p:transition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042035">
            <a:off x="-2622281" y="7038422"/>
            <a:ext cx="7243707" cy="4101749"/>
          </a:xfrm>
          <a:custGeom>
            <a:avLst/>
            <a:gdLst/>
            <a:ahLst/>
            <a:cxnLst/>
            <a:rect r="r" b="b" t="t" l="l"/>
            <a:pathLst>
              <a:path h="4101749" w="7243707">
                <a:moveTo>
                  <a:pt x="0" y="0"/>
                </a:moveTo>
                <a:lnTo>
                  <a:pt x="7243707" y="0"/>
                </a:lnTo>
                <a:lnTo>
                  <a:pt x="7243707" y="4101749"/>
                </a:lnTo>
                <a:lnTo>
                  <a:pt x="0" y="41017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4844" t="-12466" r="-95135" b="-13911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50" t="-14959" r="-189530" b="-11417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061838" y="4819821"/>
            <a:ext cx="5884164" cy="8229600"/>
          </a:xfrm>
          <a:custGeom>
            <a:avLst/>
            <a:gdLst/>
            <a:ahLst/>
            <a:cxnLst/>
            <a:rect r="r" b="b" t="t" l="l"/>
            <a:pathLst>
              <a:path h="8229600" w="5884164">
                <a:moveTo>
                  <a:pt x="0" y="0"/>
                </a:moveTo>
                <a:lnTo>
                  <a:pt x="5884164" y="0"/>
                </a:lnTo>
                <a:lnTo>
                  <a:pt x="58841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342658" y="3015683"/>
            <a:ext cx="3277148" cy="4333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32348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2775"/>
              </a:lnSpc>
            </a:pPr>
            <a:r>
              <a:rPr lang="en-US" sz="1850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Microdose Gummies- Grapefruit 8/22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849"/>
              </a:lnSpc>
            </a:pPr>
            <a:r>
              <a:rPr lang="en-US" sz="18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PsilocinEQ RSD: 0.48%</a:t>
            </a:r>
          </a:p>
          <a:p>
            <a:pPr algn="ctr" marL="0" indent="0" lvl="0">
              <a:lnSpc>
                <a:spcPts val="2927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105531" y="139769"/>
            <a:ext cx="18182469" cy="112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MOST HOMOGENEOUS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670492" y="3133671"/>
            <a:ext cx="3277148" cy="4000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10475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2777"/>
              </a:lnSpc>
            </a:pPr>
            <a:r>
              <a:rPr lang="en-US" sz="18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Electrolyte drink mix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PsilcinEQ RSD: 0.56%</a:t>
            </a:r>
          </a:p>
          <a:p>
            <a:pPr algn="ctr" marL="0" indent="0" lvl="0">
              <a:lnSpc>
                <a:spcPts val="2927"/>
              </a:lnSpc>
            </a:pPr>
          </a:p>
        </p:txBody>
      </p:sp>
    </p:spTree>
  </p:cSld>
  <p:clrMapOvr>
    <a:masterClrMapping/>
  </p:clrMapOvr>
  <p:transition spd="slow">
    <p:fade/>
  </p:transition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042035">
            <a:off x="-2622281" y="7038422"/>
            <a:ext cx="7243707" cy="4101749"/>
          </a:xfrm>
          <a:custGeom>
            <a:avLst/>
            <a:gdLst/>
            <a:ahLst/>
            <a:cxnLst/>
            <a:rect r="r" b="b" t="t" l="l"/>
            <a:pathLst>
              <a:path h="4101749" w="7243707">
                <a:moveTo>
                  <a:pt x="0" y="0"/>
                </a:moveTo>
                <a:lnTo>
                  <a:pt x="7243707" y="0"/>
                </a:lnTo>
                <a:lnTo>
                  <a:pt x="7243707" y="4101749"/>
                </a:lnTo>
                <a:lnTo>
                  <a:pt x="0" y="41017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4844" t="-12466" r="-95135" b="-13911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50" t="-14959" r="-189530" b="-11417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061838" y="4819821"/>
            <a:ext cx="5884164" cy="8229600"/>
          </a:xfrm>
          <a:custGeom>
            <a:avLst/>
            <a:gdLst/>
            <a:ahLst/>
            <a:cxnLst/>
            <a:rect r="r" b="b" t="t" l="l"/>
            <a:pathLst>
              <a:path h="8229600" w="5884164">
                <a:moveTo>
                  <a:pt x="0" y="0"/>
                </a:moveTo>
                <a:lnTo>
                  <a:pt x="5884164" y="0"/>
                </a:lnTo>
                <a:lnTo>
                  <a:pt x="58841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227322" y="2106989"/>
            <a:ext cx="3833356" cy="52717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32348</a:t>
            </a:r>
          </a:p>
          <a:p>
            <a:pPr algn="ctr">
              <a:lnSpc>
                <a:spcPts val="4476"/>
              </a:lnSpc>
            </a:pP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2775"/>
              </a:lnSpc>
            </a:pPr>
            <a:r>
              <a:rPr lang="en-US" sz="1850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Vizion Bar- Enigma + Truffle + Shakti + Hillbilly Pumpkin</a:t>
            </a:r>
          </a:p>
          <a:p>
            <a:pPr algn="ctr">
              <a:lnSpc>
                <a:spcPts val="4476"/>
              </a:lnSpc>
            </a:pP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3424"/>
              </a:lnSpc>
            </a:pPr>
            <a:r>
              <a:rPr lang="en-US" sz="2282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PsilocinEQ RSD: 0.31%</a:t>
            </a:r>
          </a:p>
          <a:p>
            <a:pPr algn="ctr" marL="0" indent="0" lvl="0">
              <a:lnSpc>
                <a:spcPts val="3424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105531" y="139769"/>
            <a:ext cx="18182469" cy="112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MOST HOMOGENEOUS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670492" y="3133671"/>
            <a:ext cx="3277148" cy="4000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10475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2777"/>
              </a:lnSpc>
            </a:pPr>
            <a:r>
              <a:rPr lang="en-US" sz="18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Electrolyte drink mix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PsilcinEQ RSD: 0.56%</a:t>
            </a:r>
          </a:p>
          <a:p>
            <a:pPr algn="ctr" marL="0" indent="0" lvl="0">
              <a:lnSpc>
                <a:spcPts val="2927"/>
              </a:lnSpc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2342658" y="3015683"/>
            <a:ext cx="3277148" cy="4333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32348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2775"/>
              </a:lnSpc>
            </a:pPr>
            <a:r>
              <a:rPr lang="en-US" sz="1850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Microdose Gummies- Grapefruit 8/22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849"/>
              </a:lnSpc>
            </a:pPr>
            <a:r>
              <a:rPr lang="en-US" sz="18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PsilocinEQ RSD: 0.48%</a:t>
            </a:r>
          </a:p>
          <a:p>
            <a:pPr algn="ctr" marL="0" indent="0" lvl="0">
              <a:lnSpc>
                <a:spcPts val="2927"/>
              </a:lnSpc>
            </a:pP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551381" y="4868635"/>
            <a:ext cx="435257" cy="629448"/>
          </a:xfrm>
          <a:custGeom>
            <a:avLst/>
            <a:gdLst/>
            <a:ahLst/>
            <a:cxnLst/>
            <a:rect r="r" b="b" t="t" l="l"/>
            <a:pathLst>
              <a:path h="629448" w="435257">
                <a:moveTo>
                  <a:pt x="0" y="0"/>
                </a:moveTo>
                <a:lnTo>
                  <a:pt x="435257" y="0"/>
                </a:lnTo>
                <a:lnTo>
                  <a:pt x="435257" y="629449"/>
                </a:lnTo>
                <a:lnTo>
                  <a:pt x="0" y="629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54291" t="-270432" r="-1243440" b="-82572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074526" y="4868635"/>
            <a:ext cx="435257" cy="629448"/>
          </a:xfrm>
          <a:custGeom>
            <a:avLst/>
            <a:gdLst/>
            <a:ahLst/>
            <a:cxnLst/>
            <a:rect r="r" b="b" t="t" l="l"/>
            <a:pathLst>
              <a:path h="629448" w="435257">
                <a:moveTo>
                  <a:pt x="0" y="0"/>
                </a:moveTo>
                <a:lnTo>
                  <a:pt x="435257" y="0"/>
                </a:lnTo>
                <a:lnTo>
                  <a:pt x="435257" y="629449"/>
                </a:lnTo>
                <a:lnTo>
                  <a:pt x="0" y="629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54291" t="-270432" r="-1243440" b="-825724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10800000">
            <a:off x="-541554" y="3323070"/>
            <a:ext cx="3616081" cy="4562878"/>
          </a:xfrm>
          <a:custGeom>
            <a:avLst/>
            <a:gdLst/>
            <a:ahLst/>
            <a:cxnLst/>
            <a:rect r="r" b="b" t="t" l="l"/>
            <a:pathLst>
              <a:path h="4562878" w="3616081">
                <a:moveTo>
                  <a:pt x="3616080" y="0"/>
                </a:moveTo>
                <a:lnTo>
                  <a:pt x="0" y="0"/>
                </a:lnTo>
                <a:lnTo>
                  <a:pt x="0" y="4562878"/>
                </a:lnTo>
                <a:lnTo>
                  <a:pt x="3616080" y="4562878"/>
                </a:lnTo>
                <a:lnTo>
                  <a:pt x="361608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-10800000">
            <a:off x="-106297" y="-556292"/>
            <a:ext cx="3616081" cy="4562878"/>
          </a:xfrm>
          <a:custGeom>
            <a:avLst/>
            <a:gdLst/>
            <a:ahLst/>
            <a:cxnLst/>
            <a:rect r="r" b="b" t="t" l="l"/>
            <a:pathLst>
              <a:path h="4562878" w="3616081">
                <a:moveTo>
                  <a:pt x="3616080" y="0"/>
                </a:moveTo>
                <a:lnTo>
                  <a:pt x="0" y="0"/>
                </a:lnTo>
                <a:lnTo>
                  <a:pt x="0" y="4562878"/>
                </a:lnTo>
                <a:lnTo>
                  <a:pt x="3616080" y="4562878"/>
                </a:lnTo>
                <a:lnTo>
                  <a:pt x="361608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800000">
            <a:off x="15887351" y="3323070"/>
            <a:ext cx="3616081" cy="4562878"/>
          </a:xfrm>
          <a:custGeom>
            <a:avLst/>
            <a:gdLst/>
            <a:ahLst/>
            <a:cxnLst/>
            <a:rect r="r" b="b" t="t" l="l"/>
            <a:pathLst>
              <a:path h="4562878" w="3616081">
                <a:moveTo>
                  <a:pt x="0" y="0"/>
                </a:moveTo>
                <a:lnTo>
                  <a:pt x="3616081" y="0"/>
                </a:lnTo>
                <a:lnTo>
                  <a:pt x="3616081" y="4562878"/>
                </a:lnTo>
                <a:lnTo>
                  <a:pt x="0" y="45628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0800000">
            <a:off x="14986638" y="-284992"/>
            <a:ext cx="3616081" cy="4562878"/>
          </a:xfrm>
          <a:custGeom>
            <a:avLst/>
            <a:gdLst/>
            <a:ahLst/>
            <a:cxnLst/>
            <a:rect r="r" b="b" t="t" l="l"/>
            <a:pathLst>
              <a:path h="4562878" w="3616081">
                <a:moveTo>
                  <a:pt x="0" y="0"/>
                </a:moveTo>
                <a:lnTo>
                  <a:pt x="3616080" y="0"/>
                </a:lnTo>
                <a:lnTo>
                  <a:pt x="3616080" y="4562878"/>
                </a:lnTo>
                <a:lnTo>
                  <a:pt x="0" y="45628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21486686">
            <a:off x="-418040" y="6011479"/>
            <a:ext cx="3764489" cy="4679570"/>
          </a:xfrm>
          <a:custGeom>
            <a:avLst/>
            <a:gdLst/>
            <a:ahLst/>
            <a:cxnLst/>
            <a:rect r="r" b="b" t="t" l="l"/>
            <a:pathLst>
              <a:path h="4679570" w="3764489">
                <a:moveTo>
                  <a:pt x="3764489" y="4560399"/>
                </a:moveTo>
                <a:lnTo>
                  <a:pt x="150373" y="4679570"/>
                </a:lnTo>
                <a:lnTo>
                  <a:pt x="0" y="119170"/>
                </a:lnTo>
                <a:lnTo>
                  <a:pt x="3614116" y="0"/>
                </a:lnTo>
                <a:lnTo>
                  <a:pt x="3764489" y="4560399"/>
                </a:lnTo>
                <a:close/>
              </a:path>
            </a:pathLst>
          </a:custGeom>
          <a:blipFill>
            <a:blip r:embed="rId4"/>
            <a:stretch>
              <a:fillRect l="0" t="0" r="0" b="-1508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995742" y="6704077"/>
            <a:ext cx="1586068" cy="4114800"/>
          </a:xfrm>
          <a:custGeom>
            <a:avLst/>
            <a:gdLst/>
            <a:ahLst/>
            <a:cxnLst/>
            <a:rect r="r" b="b" t="t" l="l"/>
            <a:pathLst>
              <a:path h="4114800" w="1586068">
                <a:moveTo>
                  <a:pt x="0" y="0"/>
                </a:moveTo>
                <a:lnTo>
                  <a:pt x="1586068" y="0"/>
                </a:lnTo>
                <a:lnTo>
                  <a:pt x="1586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15887351" y="5604509"/>
            <a:ext cx="3616081" cy="4562878"/>
          </a:xfrm>
          <a:custGeom>
            <a:avLst/>
            <a:gdLst/>
            <a:ahLst/>
            <a:cxnLst/>
            <a:rect r="r" b="b" t="t" l="l"/>
            <a:pathLst>
              <a:path h="4562878" w="3616081">
                <a:moveTo>
                  <a:pt x="3616081" y="0"/>
                </a:moveTo>
                <a:lnTo>
                  <a:pt x="0" y="0"/>
                </a:lnTo>
                <a:lnTo>
                  <a:pt x="0" y="4562878"/>
                </a:lnTo>
                <a:lnTo>
                  <a:pt x="3616081" y="4562878"/>
                </a:lnTo>
                <a:lnTo>
                  <a:pt x="3616081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482696" y="6501457"/>
            <a:ext cx="1586068" cy="4114800"/>
          </a:xfrm>
          <a:custGeom>
            <a:avLst/>
            <a:gdLst/>
            <a:ahLst/>
            <a:cxnLst/>
            <a:rect r="r" b="b" t="t" l="l"/>
            <a:pathLst>
              <a:path h="4114800" w="1586068">
                <a:moveTo>
                  <a:pt x="0" y="0"/>
                </a:moveTo>
                <a:lnTo>
                  <a:pt x="1586069" y="0"/>
                </a:lnTo>
                <a:lnTo>
                  <a:pt x="1586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838836" y="603063"/>
            <a:ext cx="10610328" cy="2273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CACTI COMPETITION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4206513" y="3391916"/>
            <a:ext cx="4328991" cy="5458843"/>
            <a:chOff x="0" y="0"/>
            <a:chExt cx="3659619" cy="461476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659619" cy="4614767"/>
            </a:xfrm>
            <a:custGeom>
              <a:avLst/>
              <a:gdLst/>
              <a:ahLst/>
              <a:cxnLst/>
              <a:rect r="r" b="b" t="t" l="l"/>
              <a:pathLst>
                <a:path h="4614767" w="3659619">
                  <a:moveTo>
                    <a:pt x="3535159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35159" y="0"/>
                  </a:lnTo>
                  <a:cubicBezTo>
                    <a:pt x="3603739" y="0"/>
                    <a:pt x="3659619" y="55880"/>
                    <a:pt x="3659619" y="124460"/>
                  </a:cubicBezTo>
                  <a:lnTo>
                    <a:pt x="3659619" y="4490307"/>
                  </a:lnTo>
                  <a:cubicBezTo>
                    <a:pt x="3659619" y="4558887"/>
                    <a:pt x="3603739" y="4614767"/>
                    <a:pt x="3535159" y="4614767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B393B">
                    <a:alpha val="100000"/>
                  </a:srgbClr>
                </a:gs>
                <a:gs pos="100000">
                  <a:srgbClr val="0C21A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4285568" y="3799059"/>
            <a:ext cx="4170882" cy="662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900" b="true">
                <a:solidFill>
                  <a:srgbClr val="FDFFF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Overview of Data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9806145" y="3391916"/>
            <a:ext cx="4328991" cy="5458843"/>
            <a:chOff x="0" y="0"/>
            <a:chExt cx="3659619" cy="4614767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659619" cy="4614767"/>
            </a:xfrm>
            <a:custGeom>
              <a:avLst/>
              <a:gdLst/>
              <a:ahLst/>
              <a:cxnLst/>
              <a:rect r="r" b="b" t="t" l="l"/>
              <a:pathLst>
                <a:path h="4614767" w="3659619">
                  <a:moveTo>
                    <a:pt x="3535159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35159" y="0"/>
                  </a:lnTo>
                  <a:cubicBezTo>
                    <a:pt x="3603739" y="0"/>
                    <a:pt x="3659619" y="55880"/>
                    <a:pt x="3659619" y="124460"/>
                  </a:cubicBezTo>
                  <a:lnTo>
                    <a:pt x="3659619" y="4490307"/>
                  </a:lnTo>
                  <a:cubicBezTo>
                    <a:pt x="3659619" y="4558887"/>
                    <a:pt x="3603739" y="4614767"/>
                    <a:pt x="3535159" y="4614767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B393B">
                    <a:alpha val="100000"/>
                  </a:srgbClr>
                </a:gs>
                <a:gs pos="100000">
                  <a:srgbClr val="0C21A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9885200" y="3749676"/>
            <a:ext cx="4170882" cy="13938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true">
                <a:solidFill>
                  <a:srgbClr val="FDFFF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Improvements For Next Year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285568" y="4655567"/>
            <a:ext cx="4170882" cy="4105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Total Samples: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8 Biomass, 2 Extracts</a:t>
            </a:r>
          </a:p>
          <a:p>
            <a:pPr algn="ctr">
              <a:lnSpc>
                <a:spcPts val="3640"/>
              </a:lnSpc>
            </a:p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Range of Potency: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MESC: 0.12  - 22.5 mg/g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64-71% Purity Extract</a:t>
            </a:r>
          </a:p>
          <a:p>
            <a:pPr algn="ctr">
              <a:lnSpc>
                <a:spcPts val="3640"/>
              </a:lnSpc>
            </a:p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Potency Difference: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1g = 187g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884132" y="5440934"/>
            <a:ext cx="4170882" cy="3191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Sampling Protocol Updates </a:t>
            </a:r>
          </a:p>
          <a:p>
            <a:pPr algn="ctr">
              <a:lnSpc>
                <a:spcPts val="3640"/>
              </a:lnSpc>
            </a:p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Whole Cacti or Powdered?</a:t>
            </a:r>
          </a:p>
          <a:p>
            <a:pPr algn="ctr">
              <a:lnSpc>
                <a:spcPts val="3640"/>
              </a:lnSpc>
            </a:p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Age of Samples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-51377" y="19050"/>
            <a:ext cx="18288000" cy="2581122"/>
          </a:xfrm>
          <a:custGeom>
            <a:avLst/>
            <a:gdLst/>
            <a:ahLst/>
            <a:cxnLst/>
            <a:rect r="r" b="b" t="t" l="l"/>
            <a:pathLst>
              <a:path h="2581122" w="18288000">
                <a:moveTo>
                  <a:pt x="0" y="0"/>
                </a:moveTo>
                <a:lnTo>
                  <a:pt x="18288000" y="0"/>
                </a:lnTo>
                <a:lnTo>
                  <a:pt x="18288000" y="2581122"/>
                </a:lnTo>
                <a:lnTo>
                  <a:pt x="0" y="25811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13602" b="-434095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-184727" y="8937781"/>
            <a:ext cx="10374765" cy="1509541"/>
          </a:xfrm>
          <a:custGeom>
            <a:avLst/>
            <a:gdLst/>
            <a:ahLst/>
            <a:cxnLst/>
            <a:rect r="r" b="b" t="t" l="l"/>
            <a:pathLst>
              <a:path h="1509541" w="10374765">
                <a:moveTo>
                  <a:pt x="0" y="0"/>
                </a:moveTo>
                <a:lnTo>
                  <a:pt x="10374765" y="0"/>
                </a:lnTo>
                <a:lnTo>
                  <a:pt x="10374765" y="1509542"/>
                </a:lnTo>
                <a:lnTo>
                  <a:pt x="0" y="15095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297696" r="0" b="-21415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0190038" y="8937781"/>
            <a:ext cx="10374765" cy="1509541"/>
          </a:xfrm>
          <a:custGeom>
            <a:avLst/>
            <a:gdLst/>
            <a:ahLst/>
            <a:cxnLst/>
            <a:rect r="r" b="b" t="t" l="l"/>
            <a:pathLst>
              <a:path h="1509541" w="10374765">
                <a:moveTo>
                  <a:pt x="0" y="0"/>
                </a:moveTo>
                <a:lnTo>
                  <a:pt x="10374765" y="0"/>
                </a:lnTo>
                <a:lnTo>
                  <a:pt x="10374765" y="1509542"/>
                </a:lnTo>
                <a:lnTo>
                  <a:pt x="0" y="15095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297696" r="0" b="-21415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4539761" y="0"/>
            <a:ext cx="5279174" cy="8937781"/>
          </a:xfrm>
          <a:custGeom>
            <a:avLst/>
            <a:gdLst/>
            <a:ahLst/>
            <a:cxnLst/>
            <a:rect r="r" b="b" t="t" l="l"/>
            <a:pathLst>
              <a:path h="8937781" w="5279174">
                <a:moveTo>
                  <a:pt x="0" y="0"/>
                </a:moveTo>
                <a:lnTo>
                  <a:pt x="5279174" y="0"/>
                </a:lnTo>
                <a:lnTo>
                  <a:pt x="5279174" y="8937781"/>
                </a:lnTo>
                <a:lnTo>
                  <a:pt x="0" y="89377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86070" t="0" r="-19127" b="-5881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5394134" y="3901461"/>
            <a:ext cx="2893866" cy="5055370"/>
          </a:xfrm>
          <a:custGeom>
            <a:avLst/>
            <a:gdLst/>
            <a:ahLst/>
            <a:cxnLst/>
            <a:rect r="r" b="b" t="t" l="l"/>
            <a:pathLst>
              <a:path h="5055370" w="2893866">
                <a:moveTo>
                  <a:pt x="0" y="0"/>
                </a:moveTo>
                <a:lnTo>
                  <a:pt x="2893866" y="0"/>
                </a:lnTo>
                <a:lnTo>
                  <a:pt x="2893866" y="5055370"/>
                </a:lnTo>
                <a:lnTo>
                  <a:pt x="0" y="5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-87233" b="0"/>
            </a:stretch>
          </a:blipFill>
        </p:spPr>
      </p:sp>
      <p:sp>
        <p:nvSpPr>
          <p:cNvPr name="Freeform 26" id="26"/>
          <p:cNvSpPr/>
          <p:nvPr/>
        </p:nvSpPr>
        <p:spPr>
          <a:xfrm flipH="true" flipV="false" rot="0">
            <a:off x="-1481289" y="-9525"/>
            <a:ext cx="5279174" cy="8937781"/>
          </a:xfrm>
          <a:custGeom>
            <a:avLst/>
            <a:gdLst/>
            <a:ahLst/>
            <a:cxnLst/>
            <a:rect r="r" b="b" t="t" l="l"/>
            <a:pathLst>
              <a:path h="8937781" w="5279174">
                <a:moveTo>
                  <a:pt x="5279174" y="0"/>
                </a:moveTo>
                <a:lnTo>
                  <a:pt x="0" y="0"/>
                </a:lnTo>
                <a:lnTo>
                  <a:pt x="0" y="8937781"/>
                </a:lnTo>
                <a:lnTo>
                  <a:pt x="5279174" y="8937781"/>
                </a:lnTo>
                <a:lnTo>
                  <a:pt x="5279174" y="0"/>
                </a:lnTo>
                <a:close/>
              </a:path>
            </a:pathLst>
          </a:custGeom>
          <a:blipFill>
            <a:blip r:embed="rId7"/>
            <a:stretch>
              <a:fillRect l="-286070" t="0" r="-19127" b="-58810"/>
            </a:stretch>
          </a:blipFill>
        </p:spPr>
      </p:sp>
      <p:sp>
        <p:nvSpPr>
          <p:cNvPr name="Freeform 27" id="27"/>
          <p:cNvSpPr/>
          <p:nvPr/>
        </p:nvSpPr>
        <p:spPr>
          <a:xfrm flipH="true" flipV="false" rot="0">
            <a:off x="-137102" y="3882411"/>
            <a:ext cx="2756187" cy="5055370"/>
          </a:xfrm>
          <a:custGeom>
            <a:avLst/>
            <a:gdLst/>
            <a:ahLst/>
            <a:cxnLst/>
            <a:rect r="r" b="b" t="t" l="l"/>
            <a:pathLst>
              <a:path h="5055370" w="2756187">
                <a:moveTo>
                  <a:pt x="2756187" y="0"/>
                </a:moveTo>
                <a:lnTo>
                  <a:pt x="0" y="0"/>
                </a:lnTo>
                <a:lnTo>
                  <a:pt x="0" y="5055370"/>
                </a:lnTo>
                <a:lnTo>
                  <a:pt x="2756187" y="5055370"/>
                </a:lnTo>
                <a:lnTo>
                  <a:pt x="2756187" y="0"/>
                </a:lnTo>
                <a:close/>
              </a:path>
            </a:pathLst>
          </a:custGeom>
          <a:blipFill>
            <a:blip r:embed="rId9"/>
            <a:stretch>
              <a:fillRect l="-3351" t="0" r="-93234" b="0"/>
            </a:stretch>
          </a:blipFill>
        </p:spPr>
      </p:sp>
      <p:grpSp>
        <p:nvGrpSpPr>
          <p:cNvPr name="Group 28" id="28"/>
          <p:cNvGrpSpPr/>
          <p:nvPr/>
        </p:nvGrpSpPr>
        <p:grpSpPr>
          <a:xfrm rot="0">
            <a:off x="2248138" y="2590647"/>
            <a:ext cx="13688970" cy="6558994"/>
            <a:chOff x="0" y="0"/>
            <a:chExt cx="3605325" cy="1727472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3605325" cy="1727472"/>
            </a:xfrm>
            <a:custGeom>
              <a:avLst/>
              <a:gdLst/>
              <a:ahLst/>
              <a:cxnLst/>
              <a:rect r="r" b="b" t="t" l="l"/>
              <a:pathLst>
                <a:path h="1727472" w="3605325">
                  <a:moveTo>
                    <a:pt x="0" y="0"/>
                  </a:moveTo>
                  <a:lnTo>
                    <a:pt x="3605325" y="0"/>
                  </a:lnTo>
                  <a:lnTo>
                    <a:pt x="3605325" y="1727472"/>
                  </a:lnTo>
                  <a:lnTo>
                    <a:pt x="0" y="1727472"/>
                  </a:lnTo>
                  <a:close/>
                </a:path>
              </a:pathLst>
            </a:custGeom>
            <a:solidFill>
              <a:srgbClr val="0375CD"/>
            </a:solidFill>
            <a:ln w="266700" cap="sq">
              <a:solidFill>
                <a:srgbClr val="4430A1"/>
              </a:solidFill>
              <a:prstDash val="solid"/>
              <a:miter/>
            </a:ln>
          </p:spPr>
        </p:sp>
        <p:sp>
          <p:nvSpPr>
            <p:cNvPr name="TextBox 30" id="30"/>
            <p:cNvSpPr txBox="true"/>
            <p:nvPr/>
          </p:nvSpPr>
          <p:spPr>
            <a:xfrm>
              <a:off x="0" y="-57150"/>
              <a:ext cx="3605325" cy="17846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31" id="31"/>
          <p:cNvSpPr/>
          <p:nvPr/>
        </p:nvSpPr>
        <p:spPr>
          <a:xfrm flipH="false" flipV="false" rot="0">
            <a:off x="14283020" y="5064317"/>
            <a:ext cx="4893267" cy="4298758"/>
          </a:xfrm>
          <a:custGeom>
            <a:avLst/>
            <a:gdLst/>
            <a:ahLst/>
            <a:cxnLst/>
            <a:rect r="r" b="b" t="t" l="l"/>
            <a:pathLst>
              <a:path h="4298758" w="4893267">
                <a:moveTo>
                  <a:pt x="0" y="0"/>
                </a:moveTo>
                <a:lnTo>
                  <a:pt x="4893267" y="0"/>
                </a:lnTo>
                <a:lnTo>
                  <a:pt x="4893267" y="4298758"/>
                </a:lnTo>
                <a:lnTo>
                  <a:pt x="0" y="42987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true" flipV="false" rot="0">
            <a:off x="-1171582" y="5064317"/>
            <a:ext cx="4893267" cy="4298758"/>
          </a:xfrm>
          <a:custGeom>
            <a:avLst/>
            <a:gdLst/>
            <a:ahLst/>
            <a:cxnLst/>
            <a:rect r="r" b="b" t="t" l="l"/>
            <a:pathLst>
              <a:path h="4298758" w="4893267">
                <a:moveTo>
                  <a:pt x="4893267" y="0"/>
                </a:moveTo>
                <a:lnTo>
                  <a:pt x="0" y="0"/>
                </a:lnTo>
                <a:lnTo>
                  <a:pt x="0" y="4298758"/>
                </a:lnTo>
                <a:lnTo>
                  <a:pt x="4893267" y="4298758"/>
                </a:lnTo>
                <a:lnTo>
                  <a:pt x="4893267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true" flipV="false" rot="0">
            <a:off x="3050020" y="1038225"/>
            <a:ext cx="3405312" cy="1552422"/>
          </a:xfrm>
          <a:custGeom>
            <a:avLst/>
            <a:gdLst/>
            <a:ahLst/>
            <a:cxnLst/>
            <a:rect r="r" b="b" t="t" l="l"/>
            <a:pathLst>
              <a:path h="1552422" w="3405312">
                <a:moveTo>
                  <a:pt x="3405312" y="0"/>
                </a:moveTo>
                <a:lnTo>
                  <a:pt x="0" y="0"/>
                </a:lnTo>
                <a:lnTo>
                  <a:pt x="0" y="1552422"/>
                </a:lnTo>
                <a:lnTo>
                  <a:pt x="3405312" y="1552422"/>
                </a:lnTo>
                <a:lnTo>
                  <a:pt x="3405312" y="0"/>
                </a:lnTo>
                <a:close/>
              </a:path>
            </a:pathLst>
          </a:custGeom>
          <a:blipFill>
            <a:blip r:embed="rId7"/>
            <a:stretch>
              <a:fillRect l="-393676" t="-74435" r="-167889" b="-788495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9144000" y="457822"/>
            <a:ext cx="628932" cy="570878"/>
          </a:xfrm>
          <a:custGeom>
            <a:avLst/>
            <a:gdLst/>
            <a:ahLst/>
            <a:cxnLst/>
            <a:rect r="r" b="b" t="t" l="l"/>
            <a:pathLst>
              <a:path h="570878" w="628932">
                <a:moveTo>
                  <a:pt x="0" y="0"/>
                </a:moveTo>
                <a:lnTo>
                  <a:pt x="628932" y="0"/>
                </a:lnTo>
                <a:lnTo>
                  <a:pt x="628932" y="570878"/>
                </a:lnTo>
                <a:lnTo>
                  <a:pt x="0" y="5708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-36154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6129338" y="3087391"/>
            <a:ext cx="6029325" cy="795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80"/>
              </a:lnSpc>
              <a:spcBef>
                <a:spcPct val="0"/>
              </a:spcBef>
            </a:pPr>
            <a:r>
              <a:rPr lang="en-US" sz="4700">
                <a:solidFill>
                  <a:srgbClr val="F78248"/>
                </a:solidFill>
                <a:latin typeface="Fredoka"/>
                <a:ea typeface="Fredoka"/>
                <a:cs typeface="Fredoka"/>
                <a:sym typeface="Fredoka"/>
              </a:rPr>
              <a:t>CACTI COMPETITON</a:t>
            </a:r>
          </a:p>
        </p:txBody>
      </p:sp>
      <p:grpSp>
        <p:nvGrpSpPr>
          <p:cNvPr name="Group 36" id="36"/>
          <p:cNvGrpSpPr/>
          <p:nvPr/>
        </p:nvGrpSpPr>
        <p:grpSpPr>
          <a:xfrm rot="0">
            <a:off x="3509783" y="4222207"/>
            <a:ext cx="4699221" cy="4410236"/>
            <a:chOff x="0" y="0"/>
            <a:chExt cx="4535877" cy="4256937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4535877" cy="4256937"/>
            </a:xfrm>
            <a:custGeom>
              <a:avLst/>
              <a:gdLst/>
              <a:ahLst/>
              <a:cxnLst/>
              <a:rect r="r" b="b" t="t" l="l"/>
              <a:pathLst>
                <a:path h="4256937" w="4535877">
                  <a:moveTo>
                    <a:pt x="4411417" y="4256937"/>
                  </a:moveTo>
                  <a:lnTo>
                    <a:pt x="124460" y="4256937"/>
                  </a:lnTo>
                  <a:cubicBezTo>
                    <a:pt x="55880" y="4256937"/>
                    <a:pt x="0" y="4201057"/>
                    <a:pt x="0" y="4132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11417" y="0"/>
                  </a:lnTo>
                  <a:cubicBezTo>
                    <a:pt x="4479997" y="0"/>
                    <a:pt x="4535877" y="55880"/>
                    <a:pt x="4535877" y="124460"/>
                  </a:cubicBezTo>
                  <a:lnTo>
                    <a:pt x="4535877" y="4132477"/>
                  </a:lnTo>
                  <a:cubicBezTo>
                    <a:pt x="4535877" y="4201057"/>
                    <a:pt x="4479997" y="4256937"/>
                    <a:pt x="4411417" y="4256937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B393B">
                    <a:alpha val="100000"/>
                  </a:srgbClr>
                </a:gs>
                <a:gs pos="100000">
                  <a:srgbClr val="0C21A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</p:grpSp>
      <p:sp>
        <p:nvSpPr>
          <p:cNvPr name="TextBox 38" id="38"/>
          <p:cNvSpPr txBox="true"/>
          <p:nvPr/>
        </p:nvSpPr>
        <p:spPr>
          <a:xfrm rot="0">
            <a:off x="3595599" y="4588377"/>
            <a:ext cx="4527590" cy="571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81"/>
              </a:lnSpc>
            </a:pPr>
            <a:r>
              <a:rPr lang="en-US" sz="3415" b="true">
                <a:solidFill>
                  <a:srgbClr val="FDFFF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Overview of Data</a:t>
            </a:r>
          </a:p>
        </p:txBody>
      </p:sp>
      <p:grpSp>
        <p:nvGrpSpPr>
          <p:cNvPr name="Group 39" id="39"/>
          <p:cNvGrpSpPr/>
          <p:nvPr/>
        </p:nvGrpSpPr>
        <p:grpSpPr>
          <a:xfrm rot="0">
            <a:off x="9588315" y="4222207"/>
            <a:ext cx="4699221" cy="4410236"/>
            <a:chOff x="0" y="0"/>
            <a:chExt cx="4535877" cy="4256937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4535877" cy="4256937"/>
            </a:xfrm>
            <a:custGeom>
              <a:avLst/>
              <a:gdLst/>
              <a:ahLst/>
              <a:cxnLst/>
              <a:rect r="r" b="b" t="t" l="l"/>
              <a:pathLst>
                <a:path h="4256937" w="4535877">
                  <a:moveTo>
                    <a:pt x="4411417" y="4256937"/>
                  </a:moveTo>
                  <a:lnTo>
                    <a:pt x="124460" y="4256937"/>
                  </a:lnTo>
                  <a:cubicBezTo>
                    <a:pt x="55880" y="4256937"/>
                    <a:pt x="0" y="4201057"/>
                    <a:pt x="0" y="4132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11417" y="0"/>
                  </a:lnTo>
                  <a:cubicBezTo>
                    <a:pt x="4479997" y="0"/>
                    <a:pt x="4535877" y="55880"/>
                    <a:pt x="4535877" y="124460"/>
                  </a:cubicBezTo>
                  <a:lnTo>
                    <a:pt x="4535877" y="4132477"/>
                  </a:lnTo>
                  <a:cubicBezTo>
                    <a:pt x="4535877" y="4201057"/>
                    <a:pt x="4479997" y="4256937"/>
                    <a:pt x="4411417" y="4256937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B393B">
                    <a:alpha val="100000"/>
                  </a:srgbClr>
                </a:gs>
                <a:gs pos="100000">
                  <a:srgbClr val="0C21A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</p:grpSp>
      <p:sp>
        <p:nvSpPr>
          <p:cNvPr name="TextBox 41" id="41"/>
          <p:cNvSpPr txBox="true"/>
          <p:nvPr/>
        </p:nvSpPr>
        <p:spPr>
          <a:xfrm rot="0">
            <a:off x="9674130" y="4543944"/>
            <a:ext cx="4527590" cy="595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4"/>
              </a:lnSpc>
            </a:pPr>
            <a:r>
              <a:rPr lang="en-US" sz="3503" b="true">
                <a:solidFill>
                  <a:srgbClr val="FDFFF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Highlights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3645039" y="5629977"/>
            <a:ext cx="4478150" cy="23811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3"/>
              </a:lnSpc>
            </a:pPr>
            <a:r>
              <a:rPr lang="en-US" sz="2252" b="true">
                <a:solidFill>
                  <a:srgbClr val="FDFFF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Total Samples: </a:t>
            </a:r>
          </a:p>
          <a:p>
            <a:pPr algn="ctr">
              <a:lnSpc>
                <a:spcPts val="3153"/>
              </a:lnSpc>
            </a:pPr>
            <a:r>
              <a:rPr lang="en-US" sz="2252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16 Biomass</a:t>
            </a:r>
          </a:p>
          <a:p>
            <a:pPr algn="ctr">
              <a:lnSpc>
                <a:spcPts val="3153"/>
              </a:lnSpc>
            </a:pPr>
            <a:r>
              <a:rPr lang="en-US" sz="2252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4 Extracts</a:t>
            </a:r>
          </a:p>
          <a:p>
            <a:pPr algn="ctr">
              <a:lnSpc>
                <a:spcPts val="3153"/>
              </a:lnSpc>
            </a:pPr>
          </a:p>
          <a:p>
            <a:pPr algn="ctr">
              <a:lnSpc>
                <a:spcPts val="3153"/>
              </a:lnSpc>
            </a:pPr>
            <a:r>
              <a:rPr lang="en-US" sz="2252" b="true">
                <a:solidFill>
                  <a:srgbClr val="FDFFF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Potency Range:</a:t>
            </a:r>
          </a:p>
          <a:p>
            <a:pPr algn="ctr">
              <a:lnSpc>
                <a:spcPts val="3153"/>
              </a:lnSpc>
            </a:pPr>
            <a:r>
              <a:rPr lang="en-US" sz="2252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0.08-32.4 mg/g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9705778" y="5629977"/>
            <a:ext cx="4527590" cy="27832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87"/>
              </a:lnSpc>
            </a:pPr>
            <a:r>
              <a:rPr lang="en-US" sz="2277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One of the Largest Tested Species Databases</a:t>
            </a:r>
          </a:p>
          <a:p>
            <a:pPr algn="ctr">
              <a:lnSpc>
                <a:spcPts val="3187"/>
              </a:lnSpc>
            </a:pPr>
          </a:p>
          <a:p>
            <a:pPr algn="ctr">
              <a:lnSpc>
                <a:spcPts val="3187"/>
              </a:lnSpc>
            </a:pPr>
            <a:r>
              <a:rPr lang="en-US" sz="2277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A New Psychedelic Cacti Species</a:t>
            </a:r>
          </a:p>
          <a:p>
            <a:pPr algn="ctr">
              <a:lnSpc>
                <a:spcPts val="3187"/>
              </a:lnSpc>
            </a:pPr>
          </a:p>
          <a:p>
            <a:pPr algn="ctr">
              <a:lnSpc>
                <a:spcPts val="3187"/>
              </a:lnSpc>
            </a:pPr>
            <a:r>
              <a:rPr lang="en-US" sz="2277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Hordineine Dominant Cacti</a:t>
            </a:r>
          </a:p>
        </p:txBody>
      </p:sp>
    </p:spTree>
  </p:cSld>
  <p:clrMapOvr>
    <a:masterClrMapping/>
  </p:clrMapOvr>
  <p:transition spd="fast">
    <p:fade/>
  </p:transition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551381" y="4868635"/>
            <a:ext cx="435257" cy="629448"/>
          </a:xfrm>
          <a:custGeom>
            <a:avLst/>
            <a:gdLst/>
            <a:ahLst/>
            <a:cxnLst/>
            <a:rect r="r" b="b" t="t" l="l"/>
            <a:pathLst>
              <a:path h="629448" w="435257">
                <a:moveTo>
                  <a:pt x="0" y="0"/>
                </a:moveTo>
                <a:lnTo>
                  <a:pt x="435257" y="0"/>
                </a:lnTo>
                <a:lnTo>
                  <a:pt x="435257" y="629449"/>
                </a:lnTo>
                <a:lnTo>
                  <a:pt x="0" y="629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54291" t="-270432" r="-1243440" b="-82572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074526" y="4868635"/>
            <a:ext cx="435257" cy="629448"/>
          </a:xfrm>
          <a:custGeom>
            <a:avLst/>
            <a:gdLst/>
            <a:ahLst/>
            <a:cxnLst/>
            <a:rect r="r" b="b" t="t" l="l"/>
            <a:pathLst>
              <a:path h="629448" w="435257">
                <a:moveTo>
                  <a:pt x="0" y="0"/>
                </a:moveTo>
                <a:lnTo>
                  <a:pt x="435257" y="0"/>
                </a:lnTo>
                <a:lnTo>
                  <a:pt x="435257" y="629449"/>
                </a:lnTo>
                <a:lnTo>
                  <a:pt x="0" y="629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54291" t="-270432" r="-1243440" b="-825724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10800000">
            <a:off x="-541554" y="3323070"/>
            <a:ext cx="3616081" cy="4562878"/>
          </a:xfrm>
          <a:custGeom>
            <a:avLst/>
            <a:gdLst/>
            <a:ahLst/>
            <a:cxnLst/>
            <a:rect r="r" b="b" t="t" l="l"/>
            <a:pathLst>
              <a:path h="4562878" w="3616081">
                <a:moveTo>
                  <a:pt x="3616080" y="0"/>
                </a:moveTo>
                <a:lnTo>
                  <a:pt x="0" y="0"/>
                </a:lnTo>
                <a:lnTo>
                  <a:pt x="0" y="4562878"/>
                </a:lnTo>
                <a:lnTo>
                  <a:pt x="3616080" y="4562878"/>
                </a:lnTo>
                <a:lnTo>
                  <a:pt x="361608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-10800000">
            <a:off x="-106297" y="-556292"/>
            <a:ext cx="3616081" cy="4562878"/>
          </a:xfrm>
          <a:custGeom>
            <a:avLst/>
            <a:gdLst/>
            <a:ahLst/>
            <a:cxnLst/>
            <a:rect r="r" b="b" t="t" l="l"/>
            <a:pathLst>
              <a:path h="4562878" w="3616081">
                <a:moveTo>
                  <a:pt x="3616080" y="0"/>
                </a:moveTo>
                <a:lnTo>
                  <a:pt x="0" y="0"/>
                </a:lnTo>
                <a:lnTo>
                  <a:pt x="0" y="4562878"/>
                </a:lnTo>
                <a:lnTo>
                  <a:pt x="3616080" y="4562878"/>
                </a:lnTo>
                <a:lnTo>
                  <a:pt x="361608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800000">
            <a:off x="15887351" y="3323070"/>
            <a:ext cx="3616081" cy="4562878"/>
          </a:xfrm>
          <a:custGeom>
            <a:avLst/>
            <a:gdLst/>
            <a:ahLst/>
            <a:cxnLst/>
            <a:rect r="r" b="b" t="t" l="l"/>
            <a:pathLst>
              <a:path h="4562878" w="3616081">
                <a:moveTo>
                  <a:pt x="0" y="0"/>
                </a:moveTo>
                <a:lnTo>
                  <a:pt x="3616081" y="0"/>
                </a:lnTo>
                <a:lnTo>
                  <a:pt x="3616081" y="4562878"/>
                </a:lnTo>
                <a:lnTo>
                  <a:pt x="0" y="45628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0800000">
            <a:off x="14986638" y="-284992"/>
            <a:ext cx="3616081" cy="4562878"/>
          </a:xfrm>
          <a:custGeom>
            <a:avLst/>
            <a:gdLst/>
            <a:ahLst/>
            <a:cxnLst/>
            <a:rect r="r" b="b" t="t" l="l"/>
            <a:pathLst>
              <a:path h="4562878" w="3616081">
                <a:moveTo>
                  <a:pt x="0" y="0"/>
                </a:moveTo>
                <a:lnTo>
                  <a:pt x="3616080" y="0"/>
                </a:lnTo>
                <a:lnTo>
                  <a:pt x="3616080" y="4562878"/>
                </a:lnTo>
                <a:lnTo>
                  <a:pt x="0" y="45628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21486686">
            <a:off x="-418040" y="6011479"/>
            <a:ext cx="3764489" cy="4679570"/>
          </a:xfrm>
          <a:custGeom>
            <a:avLst/>
            <a:gdLst/>
            <a:ahLst/>
            <a:cxnLst/>
            <a:rect r="r" b="b" t="t" l="l"/>
            <a:pathLst>
              <a:path h="4679570" w="3764489">
                <a:moveTo>
                  <a:pt x="3764489" y="4560399"/>
                </a:moveTo>
                <a:lnTo>
                  <a:pt x="150373" y="4679570"/>
                </a:lnTo>
                <a:lnTo>
                  <a:pt x="0" y="119170"/>
                </a:lnTo>
                <a:lnTo>
                  <a:pt x="3614116" y="0"/>
                </a:lnTo>
                <a:lnTo>
                  <a:pt x="3764489" y="4560399"/>
                </a:lnTo>
                <a:close/>
              </a:path>
            </a:pathLst>
          </a:custGeom>
          <a:blipFill>
            <a:blip r:embed="rId4"/>
            <a:stretch>
              <a:fillRect l="0" t="0" r="0" b="-1508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995742" y="6704077"/>
            <a:ext cx="1586068" cy="4114800"/>
          </a:xfrm>
          <a:custGeom>
            <a:avLst/>
            <a:gdLst/>
            <a:ahLst/>
            <a:cxnLst/>
            <a:rect r="r" b="b" t="t" l="l"/>
            <a:pathLst>
              <a:path h="4114800" w="1586068">
                <a:moveTo>
                  <a:pt x="0" y="0"/>
                </a:moveTo>
                <a:lnTo>
                  <a:pt x="1586068" y="0"/>
                </a:lnTo>
                <a:lnTo>
                  <a:pt x="1586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15887351" y="5604509"/>
            <a:ext cx="3616081" cy="4562878"/>
          </a:xfrm>
          <a:custGeom>
            <a:avLst/>
            <a:gdLst/>
            <a:ahLst/>
            <a:cxnLst/>
            <a:rect r="r" b="b" t="t" l="l"/>
            <a:pathLst>
              <a:path h="4562878" w="3616081">
                <a:moveTo>
                  <a:pt x="3616081" y="0"/>
                </a:moveTo>
                <a:lnTo>
                  <a:pt x="0" y="0"/>
                </a:lnTo>
                <a:lnTo>
                  <a:pt x="0" y="4562878"/>
                </a:lnTo>
                <a:lnTo>
                  <a:pt x="3616081" y="4562878"/>
                </a:lnTo>
                <a:lnTo>
                  <a:pt x="3616081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482696" y="6501457"/>
            <a:ext cx="1586068" cy="4114800"/>
          </a:xfrm>
          <a:custGeom>
            <a:avLst/>
            <a:gdLst/>
            <a:ahLst/>
            <a:cxnLst/>
            <a:rect r="r" b="b" t="t" l="l"/>
            <a:pathLst>
              <a:path h="4114800" w="1586068">
                <a:moveTo>
                  <a:pt x="0" y="0"/>
                </a:moveTo>
                <a:lnTo>
                  <a:pt x="1586069" y="0"/>
                </a:lnTo>
                <a:lnTo>
                  <a:pt x="1586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838836" y="603063"/>
            <a:ext cx="10610328" cy="2273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CACTI COMPETITION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4206513" y="3391916"/>
            <a:ext cx="4328991" cy="5458843"/>
            <a:chOff x="0" y="0"/>
            <a:chExt cx="3659619" cy="461476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659619" cy="4614767"/>
            </a:xfrm>
            <a:custGeom>
              <a:avLst/>
              <a:gdLst/>
              <a:ahLst/>
              <a:cxnLst/>
              <a:rect r="r" b="b" t="t" l="l"/>
              <a:pathLst>
                <a:path h="4614767" w="3659619">
                  <a:moveTo>
                    <a:pt x="3535159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35159" y="0"/>
                  </a:lnTo>
                  <a:cubicBezTo>
                    <a:pt x="3603739" y="0"/>
                    <a:pt x="3659619" y="55880"/>
                    <a:pt x="3659619" y="124460"/>
                  </a:cubicBezTo>
                  <a:lnTo>
                    <a:pt x="3659619" y="4490307"/>
                  </a:lnTo>
                  <a:cubicBezTo>
                    <a:pt x="3659619" y="4558887"/>
                    <a:pt x="3603739" y="4614767"/>
                    <a:pt x="3535159" y="4614767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B393B">
                    <a:alpha val="100000"/>
                  </a:srgbClr>
                </a:gs>
                <a:gs pos="100000">
                  <a:srgbClr val="0C21A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4285568" y="3799059"/>
            <a:ext cx="4170882" cy="662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900" b="true">
                <a:solidFill>
                  <a:srgbClr val="FDFFF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Overview of Data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9806145" y="3391916"/>
            <a:ext cx="4328991" cy="5458843"/>
            <a:chOff x="0" y="0"/>
            <a:chExt cx="3659619" cy="4614767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659619" cy="4614767"/>
            </a:xfrm>
            <a:custGeom>
              <a:avLst/>
              <a:gdLst/>
              <a:ahLst/>
              <a:cxnLst/>
              <a:rect r="r" b="b" t="t" l="l"/>
              <a:pathLst>
                <a:path h="4614767" w="3659619">
                  <a:moveTo>
                    <a:pt x="3535159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35159" y="0"/>
                  </a:lnTo>
                  <a:cubicBezTo>
                    <a:pt x="3603739" y="0"/>
                    <a:pt x="3659619" y="55880"/>
                    <a:pt x="3659619" y="124460"/>
                  </a:cubicBezTo>
                  <a:lnTo>
                    <a:pt x="3659619" y="4490307"/>
                  </a:lnTo>
                  <a:cubicBezTo>
                    <a:pt x="3659619" y="4558887"/>
                    <a:pt x="3603739" y="4614767"/>
                    <a:pt x="3535159" y="4614767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B393B">
                    <a:alpha val="100000"/>
                  </a:srgbClr>
                </a:gs>
                <a:gs pos="100000">
                  <a:srgbClr val="0C21A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9885200" y="3749676"/>
            <a:ext cx="4170882" cy="13938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true">
                <a:solidFill>
                  <a:srgbClr val="FDFFF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Improvements For Next Year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285568" y="4655567"/>
            <a:ext cx="4170882" cy="4105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Total Samples: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8 Biomass, 2 Extracts</a:t>
            </a:r>
          </a:p>
          <a:p>
            <a:pPr algn="ctr">
              <a:lnSpc>
                <a:spcPts val="3640"/>
              </a:lnSpc>
            </a:p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Range of Potency: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MESC: 0.12  - 22.5 mg/g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64-71% Purity Extract</a:t>
            </a:r>
          </a:p>
          <a:p>
            <a:pPr algn="ctr">
              <a:lnSpc>
                <a:spcPts val="3640"/>
              </a:lnSpc>
            </a:p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Potency Difference: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1g = 187g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884132" y="5440934"/>
            <a:ext cx="4170882" cy="3191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Sampling Protocol Updates </a:t>
            </a:r>
          </a:p>
          <a:p>
            <a:pPr algn="ctr">
              <a:lnSpc>
                <a:spcPts val="3640"/>
              </a:lnSpc>
            </a:p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Whole Cacti or Powdered?</a:t>
            </a:r>
          </a:p>
          <a:p>
            <a:pPr algn="ctr">
              <a:lnSpc>
                <a:spcPts val="3640"/>
              </a:lnSpc>
            </a:p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Age of Samples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-51377" y="19050"/>
            <a:ext cx="18288000" cy="2581122"/>
          </a:xfrm>
          <a:custGeom>
            <a:avLst/>
            <a:gdLst/>
            <a:ahLst/>
            <a:cxnLst/>
            <a:rect r="r" b="b" t="t" l="l"/>
            <a:pathLst>
              <a:path h="2581122" w="18288000">
                <a:moveTo>
                  <a:pt x="0" y="0"/>
                </a:moveTo>
                <a:lnTo>
                  <a:pt x="18288000" y="0"/>
                </a:lnTo>
                <a:lnTo>
                  <a:pt x="18288000" y="2581122"/>
                </a:lnTo>
                <a:lnTo>
                  <a:pt x="0" y="25811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13602" b="-434095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-184727" y="8937781"/>
            <a:ext cx="10374765" cy="1509541"/>
          </a:xfrm>
          <a:custGeom>
            <a:avLst/>
            <a:gdLst/>
            <a:ahLst/>
            <a:cxnLst/>
            <a:rect r="r" b="b" t="t" l="l"/>
            <a:pathLst>
              <a:path h="1509541" w="10374765">
                <a:moveTo>
                  <a:pt x="0" y="0"/>
                </a:moveTo>
                <a:lnTo>
                  <a:pt x="10374765" y="0"/>
                </a:lnTo>
                <a:lnTo>
                  <a:pt x="10374765" y="1509542"/>
                </a:lnTo>
                <a:lnTo>
                  <a:pt x="0" y="15095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297696" r="0" b="-21415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0190038" y="8937781"/>
            <a:ext cx="10374765" cy="1509541"/>
          </a:xfrm>
          <a:custGeom>
            <a:avLst/>
            <a:gdLst/>
            <a:ahLst/>
            <a:cxnLst/>
            <a:rect r="r" b="b" t="t" l="l"/>
            <a:pathLst>
              <a:path h="1509541" w="10374765">
                <a:moveTo>
                  <a:pt x="0" y="0"/>
                </a:moveTo>
                <a:lnTo>
                  <a:pt x="10374765" y="0"/>
                </a:lnTo>
                <a:lnTo>
                  <a:pt x="10374765" y="1509542"/>
                </a:lnTo>
                <a:lnTo>
                  <a:pt x="0" y="15095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297696" r="0" b="-21415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4539761" y="0"/>
            <a:ext cx="5279174" cy="8937781"/>
          </a:xfrm>
          <a:custGeom>
            <a:avLst/>
            <a:gdLst/>
            <a:ahLst/>
            <a:cxnLst/>
            <a:rect r="r" b="b" t="t" l="l"/>
            <a:pathLst>
              <a:path h="8937781" w="5279174">
                <a:moveTo>
                  <a:pt x="0" y="0"/>
                </a:moveTo>
                <a:lnTo>
                  <a:pt x="5279174" y="0"/>
                </a:lnTo>
                <a:lnTo>
                  <a:pt x="5279174" y="8937781"/>
                </a:lnTo>
                <a:lnTo>
                  <a:pt x="0" y="89377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86070" t="0" r="-19127" b="-5881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5394134" y="3901461"/>
            <a:ext cx="2893866" cy="5055370"/>
          </a:xfrm>
          <a:custGeom>
            <a:avLst/>
            <a:gdLst/>
            <a:ahLst/>
            <a:cxnLst/>
            <a:rect r="r" b="b" t="t" l="l"/>
            <a:pathLst>
              <a:path h="5055370" w="2893866">
                <a:moveTo>
                  <a:pt x="0" y="0"/>
                </a:moveTo>
                <a:lnTo>
                  <a:pt x="2893866" y="0"/>
                </a:lnTo>
                <a:lnTo>
                  <a:pt x="2893866" y="5055370"/>
                </a:lnTo>
                <a:lnTo>
                  <a:pt x="0" y="5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-87233" b="0"/>
            </a:stretch>
          </a:blipFill>
        </p:spPr>
      </p:sp>
      <p:sp>
        <p:nvSpPr>
          <p:cNvPr name="Freeform 26" id="26"/>
          <p:cNvSpPr/>
          <p:nvPr/>
        </p:nvSpPr>
        <p:spPr>
          <a:xfrm flipH="true" flipV="false" rot="0">
            <a:off x="-1481289" y="-9525"/>
            <a:ext cx="5279174" cy="8937781"/>
          </a:xfrm>
          <a:custGeom>
            <a:avLst/>
            <a:gdLst/>
            <a:ahLst/>
            <a:cxnLst/>
            <a:rect r="r" b="b" t="t" l="l"/>
            <a:pathLst>
              <a:path h="8937781" w="5279174">
                <a:moveTo>
                  <a:pt x="5279174" y="0"/>
                </a:moveTo>
                <a:lnTo>
                  <a:pt x="0" y="0"/>
                </a:lnTo>
                <a:lnTo>
                  <a:pt x="0" y="8937781"/>
                </a:lnTo>
                <a:lnTo>
                  <a:pt x="5279174" y="8937781"/>
                </a:lnTo>
                <a:lnTo>
                  <a:pt x="5279174" y="0"/>
                </a:lnTo>
                <a:close/>
              </a:path>
            </a:pathLst>
          </a:custGeom>
          <a:blipFill>
            <a:blip r:embed="rId7"/>
            <a:stretch>
              <a:fillRect l="-286070" t="0" r="-19127" b="-58810"/>
            </a:stretch>
          </a:blipFill>
        </p:spPr>
      </p:sp>
      <p:sp>
        <p:nvSpPr>
          <p:cNvPr name="Freeform 27" id="27"/>
          <p:cNvSpPr/>
          <p:nvPr/>
        </p:nvSpPr>
        <p:spPr>
          <a:xfrm flipH="true" flipV="false" rot="0">
            <a:off x="-137102" y="3882411"/>
            <a:ext cx="2756187" cy="5055370"/>
          </a:xfrm>
          <a:custGeom>
            <a:avLst/>
            <a:gdLst/>
            <a:ahLst/>
            <a:cxnLst/>
            <a:rect r="r" b="b" t="t" l="l"/>
            <a:pathLst>
              <a:path h="5055370" w="2756187">
                <a:moveTo>
                  <a:pt x="2756187" y="0"/>
                </a:moveTo>
                <a:lnTo>
                  <a:pt x="0" y="0"/>
                </a:lnTo>
                <a:lnTo>
                  <a:pt x="0" y="5055370"/>
                </a:lnTo>
                <a:lnTo>
                  <a:pt x="2756187" y="5055370"/>
                </a:lnTo>
                <a:lnTo>
                  <a:pt x="2756187" y="0"/>
                </a:lnTo>
                <a:close/>
              </a:path>
            </a:pathLst>
          </a:custGeom>
          <a:blipFill>
            <a:blip r:embed="rId9"/>
            <a:stretch>
              <a:fillRect l="-3351" t="0" r="-93234" b="0"/>
            </a:stretch>
          </a:blipFill>
        </p:spPr>
      </p:sp>
      <p:grpSp>
        <p:nvGrpSpPr>
          <p:cNvPr name="Group 28" id="28"/>
          <p:cNvGrpSpPr/>
          <p:nvPr/>
        </p:nvGrpSpPr>
        <p:grpSpPr>
          <a:xfrm rot="0">
            <a:off x="2248138" y="2590647"/>
            <a:ext cx="13688970" cy="6558994"/>
            <a:chOff x="0" y="0"/>
            <a:chExt cx="3605325" cy="1727472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3605325" cy="1727472"/>
            </a:xfrm>
            <a:custGeom>
              <a:avLst/>
              <a:gdLst/>
              <a:ahLst/>
              <a:cxnLst/>
              <a:rect r="r" b="b" t="t" l="l"/>
              <a:pathLst>
                <a:path h="1727472" w="3605325">
                  <a:moveTo>
                    <a:pt x="0" y="0"/>
                  </a:moveTo>
                  <a:lnTo>
                    <a:pt x="3605325" y="0"/>
                  </a:lnTo>
                  <a:lnTo>
                    <a:pt x="3605325" y="1727472"/>
                  </a:lnTo>
                  <a:lnTo>
                    <a:pt x="0" y="1727472"/>
                  </a:lnTo>
                  <a:close/>
                </a:path>
              </a:pathLst>
            </a:custGeom>
            <a:solidFill>
              <a:srgbClr val="0375CD"/>
            </a:solidFill>
            <a:ln w="266700" cap="sq">
              <a:solidFill>
                <a:srgbClr val="4430A1"/>
              </a:solidFill>
              <a:prstDash val="solid"/>
              <a:miter/>
            </a:ln>
          </p:spPr>
        </p:sp>
        <p:sp>
          <p:nvSpPr>
            <p:cNvPr name="TextBox 30" id="30"/>
            <p:cNvSpPr txBox="true"/>
            <p:nvPr/>
          </p:nvSpPr>
          <p:spPr>
            <a:xfrm>
              <a:off x="0" y="-57150"/>
              <a:ext cx="3605325" cy="17846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31" id="31"/>
          <p:cNvSpPr/>
          <p:nvPr/>
        </p:nvSpPr>
        <p:spPr>
          <a:xfrm flipH="false" flipV="false" rot="0">
            <a:off x="14283020" y="5064317"/>
            <a:ext cx="4893267" cy="4298758"/>
          </a:xfrm>
          <a:custGeom>
            <a:avLst/>
            <a:gdLst/>
            <a:ahLst/>
            <a:cxnLst/>
            <a:rect r="r" b="b" t="t" l="l"/>
            <a:pathLst>
              <a:path h="4298758" w="4893267">
                <a:moveTo>
                  <a:pt x="0" y="0"/>
                </a:moveTo>
                <a:lnTo>
                  <a:pt x="4893267" y="0"/>
                </a:lnTo>
                <a:lnTo>
                  <a:pt x="4893267" y="4298758"/>
                </a:lnTo>
                <a:lnTo>
                  <a:pt x="0" y="42987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true" flipV="false" rot="0">
            <a:off x="-1171582" y="5064317"/>
            <a:ext cx="4893267" cy="4298758"/>
          </a:xfrm>
          <a:custGeom>
            <a:avLst/>
            <a:gdLst/>
            <a:ahLst/>
            <a:cxnLst/>
            <a:rect r="r" b="b" t="t" l="l"/>
            <a:pathLst>
              <a:path h="4298758" w="4893267">
                <a:moveTo>
                  <a:pt x="4893267" y="0"/>
                </a:moveTo>
                <a:lnTo>
                  <a:pt x="0" y="0"/>
                </a:lnTo>
                <a:lnTo>
                  <a:pt x="0" y="4298758"/>
                </a:lnTo>
                <a:lnTo>
                  <a:pt x="4893267" y="4298758"/>
                </a:lnTo>
                <a:lnTo>
                  <a:pt x="4893267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true" flipV="false" rot="0">
            <a:off x="3050020" y="1038225"/>
            <a:ext cx="3405312" cy="1552422"/>
          </a:xfrm>
          <a:custGeom>
            <a:avLst/>
            <a:gdLst/>
            <a:ahLst/>
            <a:cxnLst/>
            <a:rect r="r" b="b" t="t" l="l"/>
            <a:pathLst>
              <a:path h="1552422" w="3405312">
                <a:moveTo>
                  <a:pt x="3405312" y="0"/>
                </a:moveTo>
                <a:lnTo>
                  <a:pt x="0" y="0"/>
                </a:lnTo>
                <a:lnTo>
                  <a:pt x="0" y="1552422"/>
                </a:lnTo>
                <a:lnTo>
                  <a:pt x="3405312" y="1552422"/>
                </a:lnTo>
                <a:lnTo>
                  <a:pt x="3405312" y="0"/>
                </a:lnTo>
                <a:close/>
              </a:path>
            </a:pathLst>
          </a:custGeom>
          <a:blipFill>
            <a:blip r:embed="rId7"/>
            <a:stretch>
              <a:fillRect l="-393676" t="-74435" r="-167889" b="-788495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9144000" y="457822"/>
            <a:ext cx="628932" cy="570878"/>
          </a:xfrm>
          <a:custGeom>
            <a:avLst/>
            <a:gdLst/>
            <a:ahLst/>
            <a:cxnLst/>
            <a:rect r="r" b="b" t="t" l="l"/>
            <a:pathLst>
              <a:path h="570878" w="628932">
                <a:moveTo>
                  <a:pt x="0" y="0"/>
                </a:moveTo>
                <a:lnTo>
                  <a:pt x="628932" y="0"/>
                </a:lnTo>
                <a:lnTo>
                  <a:pt x="628932" y="570878"/>
                </a:lnTo>
                <a:lnTo>
                  <a:pt x="0" y="5708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-36154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5272088" y="3087391"/>
            <a:ext cx="7743825" cy="795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80"/>
              </a:lnSpc>
              <a:spcBef>
                <a:spcPct val="0"/>
              </a:spcBef>
            </a:pPr>
            <a:r>
              <a:rPr lang="en-US" sz="4700">
                <a:solidFill>
                  <a:srgbClr val="F78248"/>
                </a:solidFill>
                <a:latin typeface="Fredoka"/>
                <a:ea typeface="Fredoka"/>
                <a:cs typeface="Fredoka"/>
                <a:sym typeface="Fredoka"/>
              </a:rPr>
              <a:t>MUSHROOM COMPETITON</a:t>
            </a:r>
          </a:p>
        </p:txBody>
      </p:sp>
      <p:grpSp>
        <p:nvGrpSpPr>
          <p:cNvPr name="Group 36" id="36"/>
          <p:cNvGrpSpPr/>
          <p:nvPr/>
        </p:nvGrpSpPr>
        <p:grpSpPr>
          <a:xfrm rot="0">
            <a:off x="3509783" y="4222207"/>
            <a:ext cx="4699221" cy="4410236"/>
            <a:chOff x="0" y="0"/>
            <a:chExt cx="4535877" cy="4256937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4535877" cy="4256937"/>
            </a:xfrm>
            <a:custGeom>
              <a:avLst/>
              <a:gdLst/>
              <a:ahLst/>
              <a:cxnLst/>
              <a:rect r="r" b="b" t="t" l="l"/>
              <a:pathLst>
                <a:path h="4256937" w="4535877">
                  <a:moveTo>
                    <a:pt x="4411417" y="4256937"/>
                  </a:moveTo>
                  <a:lnTo>
                    <a:pt x="124460" y="4256937"/>
                  </a:lnTo>
                  <a:cubicBezTo>
                    <a:pt x="55880" y="4256937"/>
                    <a:pt x="0" y="4201057"/>
                    <a:pt x="0" y="4132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11417" y="0"/>
                  </a:lnTo>
                  <a:cubicBezTo>
                    <a:pt x="4479997" y="0"/>
                    <a:pt x="4535877" y="55880"/>
                    <a:pt x="4535877" y="124460"/>
                  </a:cubicBezTo>
                  <a:lnTo>
                    <a:pt x="4535877" y="4132477"/>
                  </a:lnTo>
                  <a:cubicBezTo>
                    <a:pt x="4535877" y="4201057"/>
                    <a:pt x="4479997" y="4256937"/>
                    <a:pt x="4411417" y="4256937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B393B">
                    <a:alpha val="100000"/>
                  </a:srgbClr>
                </a:gs>
                <a:gs pos="100000">
                  <a:srgbClr val="0C21A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</p:grpSp>
      <p:sp>
        <p:nvSpPr>
          <p:cNvPr name="TextBox 38" id="38"/>
          <p:cNvSpPr txBox="true"/>
          <p:nvPr/>
        </p:nvSpPr>
        <p:spPr>
          <a:xfrm rot="0">
            <a:off x="3595599" y="4588377"/>
            <a:ext cx="4527590" cy="571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81"/>
              </a:lnSpc>
            </a:pPr>
            <a:r>
              <a:rPr lang="en-US" sz="3415" b="true">
                <a:solidFill>
                  <a:srgbClr val="FDFFF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Overview of Data</a:t>
            </a:r>
          </a:p>
        </p:txBody>
      </p:sp>
      <p:grpSp>
        <p:nvGrpSpPr>
          <p:cNvPr name="Group 39" id="39"/>
          <p:cNvGrpSpPr/>
          <p:nvPr/>
        </p:nvGrpSpPr>
        <p:grpSpPr>
          <a:xfrm rot="0">
            <a:off x="9588315" y="4222207"/>
            <a:ext cx="4699221" cy="4410236"/>
            <a:chOff x="0" y="0"/>
            <a:chExt cx="4535877" cy="4256937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4535877" cy="4256937"/>
            </a:xfrm>
            <a:custGeom>
              <a:avLst/>
              <a:gdLst/>
              <a:ahLst/>
              <a:cxnLst/>
              <a:rect r="r" b="b" t="t" l="l"/>
              <a:pathLst>
                <a:path h="4256937" w="4535877">
                  <a:moveTo>
                    <a:pt x="4411417" y="4256937"/>
                  </a:moveTo>
                  <a:lnTo>
                    <a:pt x="124460" y="4256937"/>
                  </a:lnTo>
                  <a:cubicBezTo>
                    <a:pt x="55880" y="4256937"/>
                    <a:pt x="0" y="4201057"/>
                    <a:pt x="0" y="4132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11417" y="0"/>
                  </a:lnTo>
                  <a:cubicBezTo>
                    <a:pt x="4479997" y="0"/>
                    <a:pt x="4535877" y="55880"/>
                    <a:pt x="4535877" y="124460"/>
                  </a:cubicBezTo>
                  <a:lnTo>
                    <a:pt x="4535877" y="4132477"/>
                  </a:lnTo>
                  <a:cubicBezTo>
                    <a:pt x="4535877" y="4201057"/>
                    <a:pt x="4479997" y="4256937"/>
                    <a:pt x="4411417" y="4256937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B393B">
                    <a:alpha val="100000"/>
                  </a:srgbClr>
                </a:gs>
                <a:gs pos="100000">
                  <a:srgbClr val="0C21A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</p:grpSp>
      <p:sp>
        <p:nvSpPr>
          <p:cNvPr name="TextBox 41" id="41"/>
          <p:cNvSpPr txBox="true"/>
          <p:nvPr/>
        </p:nvSpPr>
        <p:spPr>
          <a:xfrm rot="0">
            <a:off x="9674130" y="4543944"/>
            <a:ext cx="4527590" cy="595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4"/>
              </a:lnSpc>
            </a:pPr>
            <a:r>
              <a:rPr lang="en-US" sz="3503" b="true">
                <a:solidFill>
                  <a:srgbClr val="FDFFF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Highlights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3645039" y="5446939"/>
            <a:ext cx="4478150" cy="2781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3"/>
              </a:lnSpc>
            </a:pPr>
            <a:r>
              <a:rPr lang="en-US" sz="2252" b="true">
                <a:solidFill>
                  <a:srgbClr val="FDFFF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Total Samples: </a:t>
            </a:r>
          </a:p>
          <a:p>
            <a:pPr algn="ctr">
              <a:lnSpc>
                <a:spcPts val="3153"/>
              </a:lnSpc>
            </a:pPr>
            <a:r>
              <a:rPr lang="en-US" sz="2252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175 Fruit Samples</a:t>
            </a:r>
          </a:p>
          <a:p>
            <a:pPr algn="ctr">
              <a:lnSpc>
                <a:spcPts val="3153"/>
              </a:lnSpc>
            </a:pPr>
            <a:r>
              <a:rPr lang="en-US" sz="2252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18 Mushroom Extract</a:t>
            </a:r>
          </a:p>
          <a:p>
            <a:pPr algn="ctr">
              <a:lnSpc>
                <a:spcPts val="3153"/>
              </a:lnSpc>
            </a:pPr>
          </a:p>
          <a:p>
            <a:pPr algn="ctr">
              <a:lnSpc>
                <a:spcPts val="3153"/>
              </a:lnSpc>
            </a:pPr>
            <a:r>
              <a:rPr lang="en-US" sz="2252" b="true">
                <a:solidFill>
                  <a:srgbClr val="FDFFF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Potency Range:</a:t>
            </a:r>
          </a:p>
          <a:p>
            <a:pPr algn="ctr">
              <a:lnSpc>
                <a:spcPts val="3153"/>
              </a:lnSpc>
            </a:pPr>
            <a:r>
              <a:rPr lang="en-US" sz="2252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Extract: 1.3 - 138 mg/g</a:t>
            </a:r>
          </a:p>
          <a:p>
            <a:pPr algn="ctr">
              <a:lnSpc>
                <a:spcPts val="3153"/>
              </a:lnSpc>
            </a:pPr>
            <a:r>
              <a:rPr lang="en-US" sz="2252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Fruit: 0.7 - 35 mg/g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9705778" y="5629977"/>
            <a:ext cx="4527590" cy="23828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87"/>
              </a:lnSpc>
            </a:pPr>
            <a:r>
              <a:rPr lang="en-US" sz="2277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New Exotic Species</a:t>
            </a:r>
          </a:p>
          <a:p>
            <a:pPr algn="ctr">
              <a:lnSpc>
                <a:spcPts val="3187"/>
              </a:lnSpc>
            </a:pPr>
          </a:p>
          <a:p>
            <a:pPr algn="ctr">
              <a:lnSpc>
                <a:spcPts val="3187"/>
              </a:lnSpc>
            </a:pPr>
            <a:r>
              <a:rPr lang="en-US" sz="2277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Over 10% Extract</a:t>
            </a:r>
          </a:p>
          <a:p>
            <a:pPr algn="ctr">
              <a:lnSpc>
                <a:spcPts val="3187"/>
              </a:lnSpc>
            </a:pPr>
          </a:p>
          <a:p>
            <a:pPr algn="ctr">
              <a:lnSpc>
                <a:spcPts val="3187"/>
              </a:lnSpc>
            </a:pPr>
            <a:r>
              <a:rPr lang="en-US" sz="2277">
                <a:solidFill>
                  <a:srgbClr val="FDFFFC"/>
                </a:solidFill>
                <a:latin typeface="Canva Sans"/>
                <a:ea typeface="Canva Sans"/>
                <a:cs typeface="Canva Sans"/>
                <a:sym typeface="Canva Sans"/>
              </a:rPr>
              <a:t>20 Samples Over 2%</a:t>
            </a:r>
          </a:p>
          <a:p>
            <a:pPr algn="ctr">
              <a:lnSpc>
                <a:spcPts val="3187"/>
              </a:lnSpc>
            </a:pPr>
          </a:p>
        </p:txBody>
      </p:sp>
    </p:spTree>
  </p:cSld>
  <p:clrMapOvr>
    <a:masterClrMapping/>
  </p:clrMapOvr>
  <p:transition spd="slow">
    <p:cover dir="l"/>
  </p:transition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5531" y="149294"/>
            <a:ext cx="18182469" cy="80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MOST PURE EXTRACT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</p:spTree>
  </p:cSld>
  <p:clrMapOvr>
    <a:masterClrMapping/>
  </p:clrMapOvr>
  <p:transition spd="fast">
    <p:fade/>
  </p:transition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5531" y="149294"/>
            <a:ext cx="18182469" cy="80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MOST PURE EXTRACT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670492" y="3133671"/>
            <a:ext cx="3277148" cy="4505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33425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250721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 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PCN EQ: 26.05 mg/g</a:t>
            </a:r>
          </a:p>
          <a:p>
            <a:pPr algn="ctr">
              <a:lnSpc>
                <a:spcPts val="2927"/>
              </a:lnSpc>
            </a:pPr>
          </a:p>
          <a:p>
            <a:pPr algn="ctr" marL="0" indent="0" lvl="0">
              <a:lnSpc>
                <a:spcPts val="2927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5531" y="149294"/>
            <a:ext cx="18182469" cy="80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MOST PURE EXTRACT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342658" y="3133671"/>
            <a:ext cx="3277148" cy="4505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33425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20250915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PCN EQ: 29.48 mg/g</a:t>
            </a:r>
          </a:p>
          <a:p>
            <a:pPr algn="ctr">
              <a:lnSpc>
                <a:spcPts val="2927"/>
              </a:lnSpc>
            </a:pPr>
          </a:p>
          <a:p>
            <a:pPr algn="ctr" marL="0" indent="0" lvl="0">
              <a:lnSpc>
                <a:spcPts val="2927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12670492" y="3133671"/>
            <a:ext cx="3277148" cy="4505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33425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250721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 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PCN EQ: 26.05 mg/g</a:t>
            </a:r>
          </a:p>
          <a:p>
            <a:pPr algn="ctr">
              <a:lnSpc>
                <a:spcPts val="2927"/>
              </a:lnSpc>
            </a:pPr>
          </a:p>
          <a:p>
            <a:pPr algn="ctr" marL="0" indent="0" lvl="0">
              <a:lnSpc>
                <a:spcPts val="2927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227322" y="2106989"/>
            <a:ext cx="3833356" cy="52717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10627</a:t>
            </a:r>
          </a:p>
          <a:p>
            <a:pPr algn="ctr">
              <a:lnSpc>
                <a:spcPts val="3749"/>
              </a:lnSpc>
            </a:pP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749"/>
              </a:lnSpc>
            </a:pPr>
            <a:r>
              <a:rPr lang="en-US" sz="24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Panaeolus cyanescens "M.I.B"</a:t>
            </a:r>
          </a:p>
          <a:p>
            <a:pPr algn="ctr">
              <a:lnSpc>
                <a:spcPts val="3749"/>
              </a:lnSpc>
            </a:pP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5"/>
              </a:lnSpc>
            </a:pPr>
            <a:r>
              <a:rPr lang="en-US" sz="1950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PCN EQ: 138.43 mg/g</a:t>
            </a:r>
          </a:p>
          <a:p>
            <a:pPr algn="ctr">
              <a:lnSpc>
                <a:spcPts val="2925"/>
              </a:lnSpc>
            </a:pPr>
            <a:r>
              <a:rPr lang="en-US" sz="1950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Total Actives: 176.25 mg/g</a:t>
            </a:r>
          </a:p>
          <a:p>
            <a:pPr algn="ctr" marL="0" indent="0" lvl="0">
              <a:lnSpc>
                <a:spcPts val="3424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105531" y="149294"/>
            <a:ext cx="18182469" cy="80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MOST PURE EXTRACT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670492" y="3133671"/>
            <a:ext cx="3277148" cy="4505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33425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250721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 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PCN EQ: 26.05 mg/g</a:t>
            </a:r>
          </a:p>
          <a:p>
            <a:pPr algn="ctr">
              <a:lnSpc>
                <a:spcPts val="2927"/>
              </a:lnSpc>
            </a:pPr>
          </a:p>
          <a:p>
            <a:pPr algn="ctr" marL="0" indent="0" lvl="0">
              <a:lnSpc>
                <a:spcPts val="2927"/>
              </a:lnSpc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2342658" y="3133671"/>
            <a:ext cx="3277148" cy="4505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33425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20250915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PCN EQ: 29.48 mg/g</a:t>
            </a:r>
          </a:p>
          <a:p>
            <a:pPr algn="ctr">
              <a:lnSpc>
                <a:spcPts val="2927"/>
              </a:lnSpc>
            </a:pPr>
          </a:p>
          <a:p>
            <a:pPr algn="ctr" marL="0" indent="0" lvl="0">
              <a:lnSpc>
                <a:spcPts val="2927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5531" y="149294"/>
            <a:ext cx="18182469" cy="80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LOWEST PSILOCIN EQ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</p:spTree>
  </p:cSld>
  <p:clrMapOvr>
    <a:masterClrMapping/>
  </p:clrMapOvr>
  <p:transition spd="fast">
    <p:fade/>
  </p:transition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5531" y="149294"/>
            <a:ext cx="18182469" cy="80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LOWEST PSILOCIN EQ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779103" y="3251320"/>
            <a:ext cx="3059926" cy="40694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2382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573"/>
              </a:lnSpc>
            </a:pPr>
            <a:r>
              <a:rPr lang="en-US" sz="2382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10593</a:t>
            </a:r>
          </a:p>
          <a:p>
            <a:pPr algn="ctr">
              <a:lnSpc>
                <a:spcPts val="4172"/>
              </a:lnSpc>
            </a:pPr>
          </a:p>
          <a:p>
            <a:pPr algn="ctr">
              <a:lnSpc>
                <a:spcPts val="3573"/>
              </a:lnSpc>
            </a:pPr>
            <a:r>
              <a:rPr lang="en-US" sz="2382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4052"/>
              </a:lnSpc>
            </a:pPr>
            <a:r>
              <a:rPr lang="en-US" sz="270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Ps. galindoi </a:t>
            </a:r>
          </a:p>
          <a:p>
            <a:pPr algn="ctr">
              <a:lnSpc>
                <a:spcPts val="4531"/>
              </a:lnSpc>
            </a:pPr>
          </a:p>
          <a:p>
            <a:pPr algn="ctr">
              <a:lnSpc>
                <a:spcPts val="3573"/>
              </a:lnSpc>
            </a:pPr>
            <a:r>
              <a:rPr lang="en-US" sz="2382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733"/>
              </a:lnSpc>
            </a:pPr>
            <a:r>
              <a:rPr lang="en-US" sz="1822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PCN EQ: 1.35 mg/g</a:t>
            </a:r>
          </a:p>
          <a:p>
            <a:pPr algn="ctr" marL="0" indent="0" lvl="0">
              <a:lnSpc>
                <a:spcPts val="2733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5531" y="149294"/>
            <a:ext cx="18182469" cy="80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LOWEST PSILOCIN EQ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342658" y="3133671"/>
            <a:ext cx="3277148" cy="46386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26804 </a:t>
            </a:r>
          </a:p>
          <a:p>
            <a:pPr algn="ctr">
              <a:lnSpc>
                <a:spcPts val="427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527"/>
              </a:lnSpc>
            </a:pPr>
            <a:r>
              <a:rPr lang="en-US" sz="23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galindoi Sclerotia</a:t>
            </a:r>
          </a:p>
          <a:p>
            <a:pPr algn="ctr">
              <a:lnSpc>
                <a:spcPts val="47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PCN EQ: 0.76 mg/g</a:t>
            </a:r>
          </a:p>
          <a:p>
            <a:pPr algn="ctr">
              <a:lnSpc>
                <a:spcPts val="2927"/>
              </a:lnSpc>
            </a:pPr>
          </a:p>
          <a:p>
            <a:pPr algn="ctr" marL="0" indent="0" lvl="0">
              <a:lnSpc>
                <a:spcPts val="2927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12779103" y="3251320"/>
            <a:ext cx="3059926" cy="40694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2382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573"/>
              </a:lnSpc>
            </a:pPr>
            <a:r>
              <a:rPr lang="en-US" sz="2382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10593</a:t>
            </a:r>
          </a:p>
          <a:p>
            <a:pPr algn="ctr">
              <a:lnSpc>
                <a:spcPts val="4172"/>
              </a:lnSpc>
            </a:pPr>
          </a:p>
          <a:p>
            <a:pPr algn="ctr">
              <a:lnSpc>
                <a:spcPts val="3573"/>
              </a:lnSpc>
            </a:pPr>
            <a:r>
              <a:rPr lang="en-US" sz="2382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4052"/>
              </a:lnSpc>
            </a:pPr>
            <a:r>
              <a:rPr lang="en-US" sz="270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Ps. galindoi </a:t>
            </a:r>
          </a:p>
          <a:p>
            <a:pPr algn="ctr">
              <a:lnSpc>
                <a:spcPts val="4531"/>
              </a:lnSpc>
            </a:pPr>
          </a:p>
          <a:p>
            <a:pPr algn="ctr">
              <a:lnSpc>
                <a:spcPts val="3573"/>
              </a:lnSpc>
            </a:pPr>
            <a:r>
              <a:rPr lang="en-US" sz="2382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733"/>
              </a:lnSpc>
            </a:pPr>
            <a:r>
              <a:rPr lang="en-US" sz="1822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PCN EQ: 1.35 mg/g</a:t>
            </a:r>
          </a:p>
          <a:p>
            <a:pPr algn="ctr" marL="0" indent="0" lvl="0">
              <a:lnSpc>
                <a:spcPts val="2733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2779103" y="3251320"/>
            <a:ext cx="3059926" cy="40694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2382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573"/>
              </a:lnSpc>
            </a:pPr>
            <a:r>
              <a:rPr lang="en-US" sz="2382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10593</a:t>
            </a:r>
          </a:p>
          <a:p>
            <a:pPr algn="ctr">
              <a:lnSpc>
                <a:spcPts val="4172"/>
              </a:lnSpc>
            </a:pPr>
          </a:p>
          <a:p>
            <a:pPr algn="ctr">
              <a:lnSpc>
                <a:spcPts val="3573"/>
              </a:lnSpc>
            </a:pPr>
            <a:r>
              <a:rPr lang="en-US" sz="2382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4052"/>
              </a:lnSpc>
            </a:pPr>
            <a:r>
              <a:rPr lang="en-US" sz="270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Ps. galindoi </a:t>
            </a:r>
          </a:p>
          <a:p>
            <a:pPr algn="ctr">
              <a:lnSpc>
                <a:spcPts val="4531"/>
              </a:lnSpc>
            </a:pPr>
          </a:p>
          <a:p>
            <a:pPr algn="ctr">
              <a:lnSpc>
                <a:spcPts val="3573"/>
              </a:lnSpc>
            </a:pPr>
            <a:r>
              <a:rPr lang="en-US" sz="2382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733"/>
              </a:lnSpc>
            </a:pPr>
            <a:r>
              <a:rPr lang="en-US" sz="1822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PCN EQ: 1.35 mg/g</a:t>
            </a:r>
          </a:p>
          <a:p>
            <a:pPr algn="ctr" marL="0" indent="0" lvl="0">
              <a:lnSpc>
                <a:spcPts val="2733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105531" y="149294"/>
            <a:ext cx="18182469" cy="80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LOWEST PSILOCIN EQ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228471" y="2017207"/>
            <a:ext cx="3833356" cy="55227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10573</a:t>
            </a:r>
          </a:p>
          <a:p>
            <a:pPr algn="ctr">
              <a:lnSpc>
                <a:spcPts val="4476"/>
              </a:lnSpc>
            </a:pP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248"/>
              </a:lnSpc>
            </a:pPr>
            <a:r>
              <a:rPr lang="en-US" sz="2165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Psilocybe tampanensis Sclerotia</a:t>
            </a: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 </a:t>
            </a: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3424"/>
              </a:lnSpc>
            </a:pPr>
            <a:r>
              <a:rPr lang="en-US" sz="2282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PCN EQ: 0.71 mg/g</a:t>
            </a:r>
          </a:p>
          <a:p>
            <a:pPr algn="ctr">
              <a:lnSpc>
                <a:spcPts val="3424"/>
              </a:lnSpc>
            </a:pPr>
          </a:p>
          <a:p>
            <a:pPr algn="ctr" marL="0" indent="0" lvl="0">
              <a:lnSpc>
                <a:spcPts val="3424"/>
              </a:lnSpc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2342658" y="3133671"/>
            <a:ext cx="3277148" cy="46386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26804 </a:t>
            </a:r>
          </a:p>
          <a:p>
            <a:pPr algn="ctr">
              <a:lnSpc>
                <a:spcPts val="427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527"/>
              </a:lnSpc>
            </a:pPr>
            <a:r>
              <a:rPr lang="en-US" sz="23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galindoi Sclerotia</a:t>
            </a:r>
          </a:p>
          <a:p>
            <a:pPr algn="ctr">
              <a:lnSpc>
                <a:spcPts val="47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PCN EQ: 0.76 mg/g</a:t>
            </a:r>
          </a:p>
          <a:p>
            <a:pPr algn="ctr">
              <a:lnSpc>
                <a:spcPts val="2927"/>
              </a:lnSpc>
            </a:pPr>
          </a:p>
          <a:p>
            <a:pPr algn="ctr" marL="0" indent="0" lvl="0">
              <a:lnSpc>
                <a:spcPts val="2927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5531" y="243205"/>
            <a:ext cx="18182469" cy="785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69"/>
              </a:lnSpc>
            </a:pPr>
            <a:r>
              <a:rPr lang="en-US" sz="4899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BAEOCYSTIN (CUBES)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</p:spTree>
  </p:cSld>
  <p:clrMapOvr>
    <a:masterClrMapping/>
  </p:clrMapOvr>
  <p:transition spd="fast">
    <p:fade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5626385" y="1028700"/>
            <a:ext cx="3680187" cy="9547655"/>
          </a:xfrm>
          <a:custGeom>
            <a:avLst/>
            <a:gdLst/>
            <a:ahLst/>
            <a:cxnLst/>
            <a:rect r="r" b="b" t="t" l="l"/>
            <a:pathLst>
              <a:path h="9547655" w="3680187">
                <a:moveTo>
                  <a:pt x="3680187" y="0"/>
                </a:moveTo>
                <a:lnTo>
                  <a:pt x="0" y="0"/>
                </a:lnTo>
                <a:lnTo>
                  <a:pt x="0" y="9547655"/>
                </a:lnTo>
                <a:lnTo>
                  <a:pt x="3680187" y="9547655"/>
                </a:lnTo>
                <a:lnTo>
                  <a:pt x="3680187" y="0"/>
                </a:lnTo>
                <a:close/>
              </a:path>
            </a:pathLst>
          </a:custGeom>
          <a:blipFill>
            <a:blip r:embed="rId5">
              <a:alphaModFix amt="7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1016273" y="1302616"/>
            <a:ext cx="3680187" cy="9547655"/>
          </a:xfrm>
          <a:custGeom>
            <a:avLst/>
            <a:gdLst/>
            <a:ahLst/>
            <a:cxnLst/>
            <a:rect r="r" b="b" t="t" l="l"/>
            <a:pathLst>
              <a:path h="9547655" w="3680187">
                <a:moveTo>
                  <a:pt x="0" y="0"/>
                </a:moveTo>
                <a:lnTo>
                  <a:pt x="3680187" y="0"/>
                </a:lnTo>
                <a:lnTo>
                  <a:pt x="3680187" y="9547654"/>
                </a:lnTo>
                <a:lnTo>
                  <a:pt x="0" y="95476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5531" y="139769"/>
            <a:ext cx="18182469" cy="112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BIOMASS CHAMPIONS</a:t>
            </a:r>
          </a:p>
        </p:txBody>
      </p:sp>
    </p:spTree>
  </p:cSld>
  <p:clrMapOvr>
    <a:masterClrMapping/>
  </p:clrMapOvr>
  <p:transition spd="fast">
    <p:fade/>
  </p:transition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2670492" y="3133671"/>
            <a:ext cx="3277148" cy="4371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25288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299"/>
              </a:lnSpc>
            </a:pPr>
            <a:r>
              <a:rPr lang="en-US" sz="21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Starry Night "Thunder Clouds"</a:t>
            </a:r>
          </a:p>
          <a:p>
            <a:pPr algn="ctr">
              <a:lnSpc>
                <a:spcPts val="307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BAEO: 0.65 mg/g</a:t>
            </a:r>
          </a:p>
          <a:p>
            <a:pPr algn="ctr" marL="0" indent="0" lvl="0">
              <a:lnSpc>
                <a:spcPts val="2927"/>
              </a:lnSpc>
            </a:pP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5531" y="243205"/>
            <a:ext cx="18182469" cy="785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69"/>
              </a:lnSpc>
            </a:pPr>
            <a:r>
              <a:rPr lang="en-US" sz="4899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BAEOCYSTIN (CUBES)</a:t>
            </a:r>
          </a:p>
        </p:txBody>
      </p:sp>
    </p:spTree>
  </p:cSld>
  <p:clrMapOvr>
    <a:masterClrMapping/>
  </p:clrMapOvr>
  <p:transition spd="fast">
    <p:fade/>
  </p:transition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342658" y="3133671"/>
            <a:ext cx="3277148" cy="42480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10654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599"/>
              </a:lnSpc>
            </a:pPr>
            <a:r>
              <a:rPr lang="en-US" sz="23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Starry Night APE</a:t>
            </a:r>
          </a:p>
          <a:p>
            <a:pPr algn="ctr">
              <a:lnSpc>
                <a:spcPts val="5099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BAEO: 0.81 mg/g</a:t>
            </a:r>
          </a:p>
          <a:p>
            <a:pPr algn="ctr" marL="0" indent="0" lvl="0">
              <a:lnSpc>
                <a:spcPts val="2927"/>
              </a:lnSpc>
            </a:pP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5531" y="243205"/>
            <a:ext cx="18182469" cy="785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69"/>
              </a:lnSpc>
            </a:pPr>
            <a:r>
              <a:rPr lang="en-US" sz="4899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BAEOCYSTIN (CUBES)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670492" y="3133671"/>
            <a:ext cx="3277148" cy="4371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25288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299"/>
              </a:lnSpc>
            </a:pPr>
            <a:r>
              <a:rPr lang="en-US" sz="21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Starry Night "Thunder Clouds"</a:t>
            </a:r>
          </a:p>
          <a:p>
            <a:pPr algn="ctr">
              <a:lnSpc>
                <a:spcPts val="307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BAEO: 0.65 mg/g</a:t>
            </a:r>
          </a:p>
          <a:p>
            <a:pPr algn="ctr" marL="0" indent="0" lvl="0">
              <a:lnSpc>
                <a:spcPts val="2927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228471" y="2053432"/>
            <a:ext cx="3833356" cy="51288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32005</a:t>
            </a:r>
          </a:p>
          <a:p>
            <a:pPr algn="ctr">
              <a:lnSpc>
                <a:spcPts val="4476"/>
              </a:lnSpc>
            </a:pP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Humble A.P.E</a:t>
            </a:r>
          </a:p>
          <a:p>
            <a:pPr algn="ctr">
              <a:lnSpc>
                <a:spcPts val="2826"/>
              </a:lnSpc>
            </a:pPr>
          </a:p>
          <a:p>
            <a:pPr algn="ctr">
              <a:lnSpc>
                <a:spcPts val="4476"/>
              </a:lnSpc>
            </a:pP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3424"/>
              </a:lnSpc>
            </a:pPr>
            <a:r>
              <a:rPr lang="en-US" sz="2282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BAEO: 1.02 mg/g</a:t>
            </a:r>
          </a:p>
          <a:p>
            <a:pPr algn="ctr" marL="0" indent="0" lvl="0">
              <a:lnSpc>
                <a:spcPts val="3424"/>
              </a:lnSpc>
            </a:pP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5531" y="243205"/>
            <a:ext cx="18182469" cy="785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69"/>
              </a:lnSpc>
            </a:pPr>
            <a:r>
              <a:rPr lang="en-US" sz="4899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BAEOCYSTIN (CUBES)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670492" y="3133671"/>
            <a:ext cx="3277148" cy="4371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25288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299"/>
              </a:lnSpc>
            </a:pPr>
            <a:r>
              <a:rPr lang="en-US" sz="21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Starry Night "Thunder Clouds"</a:t>
            </a:r>
          </a:p>
          <a:p>
            <a:pPr algn="ctr">
              <a:lnSpc>
                <a:spcPts val="307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BAEO: 0.65 mg/g</a:t>
            </a:r>
          </a:p>
          <a:p>
            <a:pPr algn="ctr" marL="0" indent="0" lvl="0">
              <a:lnSpc>
                <a:spcPts val="2927"/>
              </a:lnSpc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2342658" y="3133671"/>
            <a:ext cx="3277148" cy="42480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10654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599"/>
              </a:lnSpc>
            </a:pPr>
            <a:r>
              <a:rPr lang="en-US" sz="23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Starry Night APE</a:t>
            </a:r>
          </a:p>
          <a:p>
            <a:pPr algn="ctr">
              <a:lnSpc>
                <a:spcPts val="5099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BAEO: 0.81 mg/g</a:t>
            </a:r>
          </a:p>
          <a:p>
            <a:pPr algn="ctr" marL="0" indent="0" lvl="0">
              <a:lnSpc>
                <a:spcPts val="2927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5531" y="243205"/>
            <a:ext cx="18182469" cy="785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69"/>
              </a:lnSpc>
            </a:pPr>
            <a:r>
              <a:rPr lang="en-US" sz="4899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BAEOCYSTIN (EXOTICS)</a:t>
            </a:r>
          </a:p>
        </p:txBody>
      </p:sp>
    </p:spTree>
  </p:cSld>
  <p:clrMapOvr>
    <a:masterClrMapping/>
  </p:clrMapOvr>
  <p:transition spd="fast">
    <p:fade/>
  </p:transition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2670492" y="3133671"/>
            <a:ext cx="3277148" cy="41337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33237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Ps. semperviva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BAEO: 1.76 mg/g</a:t>
            </a:r>
          </a:p>
          <a:p>
            <a:pPr algn="ctr" marL="0" indent="0" lvl="0">
              <a:lnSpc>
                <a:spcPts val="2927"/>
              </a:lnSpc>
            </a:pP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5531" y="243205"/>
            <a:ext cx="18182469" cy="785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69"/>
              </a:lnSpc>
            </a:pPr>
            <a:r>
              <a:rPr lang="en-US" sz="4899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BAEOCYSTIN (EXOTICS)</a:t>
            </a:r>
          </a:p>
        </p:txBody>
      </p:sp>
    </p:spTree>
  </p:cSld>
  <p:clrMapOvr>
    <a:masterClrMapping/>
  </p:clrMapOvr>
  <p:transition spd="fast">
    <p:fade/>
  </p:transition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342658" y="3133671"/>
            <a:ext cx="3277148" cy="4333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10413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2699"/>
              </a:lnSpc>
            </a:pPr>
            <a:r>
              <a:rPr lang="en-US" sz="17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Psilocybe subtropicalis, Coyopolan, F1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BAEO: 2.23 mg/g</a:t>
            </a:r>
          </a:p>
          <a:p>
            <a:pPr algn="ctr" marL="0" indent="0" lvl="0">
              <a:lnSpc>
                <a:spcPts val="2927"/>
              </a:lnSpc>
            </a:pP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5531" y="243205"/>
            <a:ext cx="18182469" cy="785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69"/>
              </a:lnSpc>
            </a:pPr>
            <a:r>
              <a:rPr lang="en-US" sz="4899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BAEOCYSTIN (EXOTICS)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670492" y="3133671"/>
            <a:ext cx="3277148" cy="41337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33237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Ps. semperviva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BAEO: 1.76 mg/g</a:t>
            </a:r>
          </a:p>
          <a:p>
            <a:pPr algn="ctr" marL="0" indent="0" lvl="0">
              <a:lnSpc>
                <a:spcPts val="2927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228471" y="2053432"/>
            <a:ext cx="3833356" cy="5262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10413</a:t>
            </a:r>
          </a:p>
          <a:p>
            <a:pPr algn="ctr">
              <a:lnSpc>
                <a:spcPts val="4476"/>
              </a:lnSpc>
            </a:pP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4199"/>
              </a:lnSpc>
            </a:pPr>
            <a:r>
              <a:rPr lang="en-US" sz="27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Ps. ingeli Harding, South Africa F2</a:t>
            </a:r>
          </a:p>
          <a:p>
            <a:pPr algn="ctr">
              <a:lnSpc>
                <a:spcPts val="4476"/>
              </a:lnSpc>
            </a:pP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3424"/>
              </a:lnSpc>
            </a:pPr>
            <a:r>
              <a:rPr lang="en-US" sz="2282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BAEO: 2.46 mg/g</a:t>
            </a:r>
          </a:p>
          <a:p>
            <a:pPr algn="ctr" marL="0" indent="0" lvl="0">
              <a:lnSpc>
                <a:spcPts val="3424"/>
              </a:lnSpc>
            </a:pP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5531" y="243205"/>
            <a:ext cx="18182469" cy="785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69"/>
              </a:lnSpc>
            </a:pPr>
            <a:r>
              <a:rPr lang="en-US" sz="4899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BAEOCYSTIN (EXOTICS)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670492" y="3133671"/>
            <a:ext cx="3277148" cy="41337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33237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Ps. semperviva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BAEO: 1.76 mg/g</a:t>
            </a:r>
          </a:p>
          <a:p>
            <a:pPr algn="ctr" marL="0" indent="0" lvl="0">
              <a:lnSpc>
                <a:spcPts val="2927"/>
              </a:lnSpc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2342658" y="3133671"/>
            <a:ext cx="3277148" cy="4333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10413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2699"/>
              </a:lnSpc>
            </a:pPr>
            <a:r>
              <a:rPr lang="en-US" sz="17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Psilocybe subtropicalis, Coyopolan, F1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BAEO: 2.23 mg/g</a:t>
            </a:r>
          </a:p>
          <a:p>
            <a:pPr algn="ctr" marL="0" indent="0" lvl="0">
              <a:lnSpc>
                <a:spcPts val="2927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06063" y="181610"/>
            <a:ext cx="18182469" cy="847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90"/>
              </a:lnSpc>
            </a:pPr>
            <a:r>
              <a:rPr lang="en-US" sz="5300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NORBAEOCYSTIN (CUBES)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</p:spTree>
  </p:cSld>
  <p:clrMapOvr>
    <a:masterClrMapping/>
  </p:clrMapOvr>
  <p:transition spd="fast">
    <p:fade/>
  </p:transition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2670492" y="3133671"/>
            <a:ext cx="3277148" cy="4333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33217</a:t>
            </a:r>
          </a:p>
          <a:p>
            <a:pPr algn="ctr">
              <a:lnSpc>
                <a:spcPts val="35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227"/>
              </a:lnSpc>
            </a:pPr>
            <a:r>
              <a:rPr lang="en-US" sz="21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Nu</a:t>
            </a:r>
            <a:r>
              <a:rPr lang="en-US" sz="21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tcracker "Sea Anemone" Mutation</a:t>
            </a:r>
          </a:p>
          <a:p>
            <a:pPr algn="ctr">
              <a:lnSpc>
                <a:spcPts val="307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NORB: 0.15 mg/g</a:t>
            </a:r>
          </a:p>
          <a:p>
            <a:pPr algn="ctr" marL="0" indent="0" lvl="0">
              <a:lnSpc>
                <a:spcPts val="2927"/>
              </a:lnSpc>
            </a:pP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06063" y="181610"/>
            <a:ext cx="18182469" cy="847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90"/>
              </a:lnSpc>
            </a:pPr>
            <a:r>
              <a:rPr lang="en-US" sz="5300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NORBAEOCYSTIN (CUBES)</a:t>
            </a:r>
          </a:p>
        </p:txBody>
      </p:sp>
    </p:spTree>
  </p:cSld>
  <p:clrMapOvr>
    <a:masterClrMapping/>
  </p:clrMapOvr>
  <p:transition spd="fast">
    <p:fade/>
  </p:transition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06063" y="181610"/>
            <a:ext cx="18182469" cy="847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90"/>
              </a:lnSpc>
            </a:pPr>
            <a:r>
              <a:rPr lang="en-US" sz="5300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NORBAEOCYSTIN (CUBES)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670492" y="3133671"/>
            <a:ext cx="3277148" cy="4333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33217</a:t>
            </a:r>
          </a:p>
          <a:p>
            <a:pPr algn="ctr">
              <a:lnSpc>
                <a:spcPts val="35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227"/>
              </a:lnSpc>
            </a:pPr>
            <a:r>
              <a:rPr lang="en-US" sz="21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Nu</a:t>
            </a:r>
            <a:r>
              <a:rPr lang="en-US" sz="21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tcracker "Sea Anemone" Mutation</a:t>
            </a:r>
          </a:p>
          <a:p>
            <a:pPr algn="ctr">
              <a:lnSpc>
                <a:spcPts val="307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NORB: 0.15 mg/g</a:t>
            </a:r>
          </a:p>
          <a:p>
            <a:pPr algn="ctr" marL="0" indent="0" lvl="0">
              <a:lnSpc>
                <a:spcPts val="2927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2342658" y="3133671"/>
            <a:ext cx="3277148" cy="4505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32005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Humble </a:t>
            </a: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A.P.E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NORB: 0.21 mg/g</a:t>
            </a:r>
          </a:p>
          <a:p>
            <a:pPr algn="ctr">
              <a:lnSpc>
                <a:spcPts val="2927"/>
              </a:lnSpc>
            </a:pPr>
          </a:p>
          <a:p>
            <a:pPr algn="ctr" marL="0" indent="0" lvl="0">
              <a:lnSpc>
                <a:spcPts val="2927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5626385" y="1028700"/>
            <a:ext cx="3680187" cy="9547655"/>
          </a:xfrm>
          <a:custGeom>
            <a:avLst/>
            <a:gdLst/>
            <a:ahLst/>
            <a:cxnLst/>
            <a:rect r="r" b="b" t="t" l="l"/>
            <a:pathLst>
              <a:path h="9547655" w="3680187">
                <a:moveTo>
                  <a:pt x="3680187" y="0"/>
                </a:moveTo>
                <a:lnTo>
                  <a:pt x="0" y="0"/>
                </a:lnTo>
                <a:lnTo>
                  <a:pt x="0" y="9547655"/>
                </a:lnTo>
                <a:lnTo>
                  <a:pt x="3680187" y="9547655"/>
                </a:lnTo>
                <a:lnTo>
                  <a:pt x="3680187" y="0"/>
                </a:lnTo>
                <a:close/>
              </a:path>
            </a:pathLst>
          </a:custGeom>
          <a:blipFill>
            <a:blip r:embed="rId5">
              <a:alphaModFix amt="7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1016273" y="1302616"/>
            <a:ext cx="3680187" cy="9547655"/>
          </a:xfrm>
          <a:custGeom>
            <a:avLst/>
            <a:gdLst/>
            <a:ahLst/>
            <a:cxnLst/>
            <a:rect r="r" b="b" t="t" l="l"/>
            <a:pathLst>
              <a:path h="9547655" w="3680187">
                <a:moveTo>
                  <a:pt x="0" y="0"/>
                </a:moveTo>
                <a:lnTo>
                  <a:pt x="3680187" y="0"/>
                </a:lnTo>
                <a:lnTo>
                  <a:pt x="3680187" y="9547654"/>
                </a:lnTo>
                <a:lnTo>
                  <a:pt x="0" y="95476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2670492" y="3133671"/>
            <a:ext cx="3277148" cy="38861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10625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527"/>
              </a:lnSpc>
            </a:pPr>
            <a:r>
              <a:rPr lang="en-US" sz="23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T. scopolocula</a:t>
            </a:r>
          </a:p>
          <a:p>
            <a:pPr algn="ctr">
              <a:lnSpc>
                <a:spcPts val="2927"/>
              </a:lnSpc>
            </a:pPr>
          </a:p>
          <a:p>
            <a:pPr algn="ctr">
              <a:lnSpc>
                <a:spcPts val="217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 marL="0" indent="0" lvl="0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MESC: 15.06 mg/g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5531" y="139769"/>
            <a:ext cx="18182469" cy="112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BIOMASS CHAMPIONS</a:t>
            </a:r>
          </a:p>
        </p:txBody>
      </p:sp>
    </p:spTree>
  </p:cSld>
  <p:clrMapOvr>
    <a:masterClrMapping/>
  </p:clrMapOvr>
  <p:transition spd="fast">
    <p:fade/>
  </p:transition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228471" y="2152574"/>
            <a:ext cx="3833356" cy="50907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25288</a:t>
            </a:r>
          </a:p>
          <a:p>
            <a:pPr algn="ctr">
              <a:lnSpc>
                <a:spcPts val="4476"/>
              </a:lnSpc>
            </a:pP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599"/>
              </a:lnSpc>
            </a:pPr>
            <a:r>
              <a:rPr lang="en-US" sz="23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Starry Night "Thunder Clouds"</a:t>
            </a:r>
          </a:p>
          <a:p>
            <a:pPr algn="ctr">
              <a:lnSpc>
                <a:spcPts val="4349"/>
              </a:lnSpc>
            </a:pP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3424"/>
              </a:lnSpc>
            </a:pPr>
            <a:r>
              <a:rPr lang="en-US" sz="2282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NORB: 0.23 mg/g</a:t>
            </a:r>
          </a:p>
          <a:p>
            <a:pPr algn="ctr" marL="0" indent="0" lvl="0">
              <a:lnSpc>
                <a:spcPts val="3424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2342658" y="3133671"/>
            <a:ext cx="3277148" cy="4505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32005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Humble </a:t>
            </a: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A.P.E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NORB: 0.21 mg/g</a:t>
            </a:r>
          </a:p>
          <a:p>
            <a:pPr algn="ctr">
              <a:lnSpc>
                <a:spcPts val="2927"/>
              </a:lnSpc>
            </a:pPr>
          </a:p>
          <a:p>
            <a:pPr algn="ctr" marL="0" indent="0" lvl="0">
              <a:lnSpc>
                <a:spcPts val="2927"/>
              </a:lnSpc>
            </a:pP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06063" y="181610"/>
            <a:ext cx="18182469" cy="847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90"/>
              </a:lnSpc>
            </a:pPr>
            <a:r>
              <a:rPr lang="en-US" sz="5300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NORBAEOCYSTIN (CUBES)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670492" y="3133671"/>
            <a:ext cx="3277148" cy="4333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33217</a:t>
            </a:r>
          </a:p>
          <a:p>
            <a:pPr algn="ctr">
              <a:lnSpc>
                <a:spcPts val="35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227"/>
              </a:lnSpc>
            </a:pPr>
            <a:r>
              <a:rPr lang="en-US" sz="21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Nu</a:t>
            </a:r>
            <a:r>
              <a:rPr lang="en-US" sz="21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tcracker "Sea Anemone" Mutation</a:t>
            </a:r>
          </a:p>
          <a:p>
            <a:pPr algn="ctr">
              <a:lnSpc>
                <a:spcPts val="307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NORB: 0.15 mg/g</a:t>
            </a:r>
          </a:p>
          <a:p>
            <a:pPr algn="ctr" marL="0" indent="0" lvl="0">
              <a:lnSpc>
                <a:spcPts val="2927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06063" y="181610"/>
            <a:ext cx="18182469" cy="80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NORBAEOCYSTIN (EXOTICS)</a:t>
            </a:r>
          </a:p>
        </p:txBody>
      </p:sp>
    </p:spTree>
  </p:cSld>
  <p:clrMapOvr>
    <a:masterClrMapping/>
  </p:clrMapOvr>
  <p:transition spd="fast">
    <p:fade/>
  </p:transition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2670492" y="3133671"/>
            <a:ext cx="3277148" cy="4352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10413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2777"/>
              </a:lnSpc>
            </a:pPr>
            <a:r>
              <a:rPr lang="en-US" sz="18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Psilocybe subtropicalis, Coyopolan, F1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NORB: 0.312 mg/g</a:t>
            </a:r>
          </a:p>
          <a:p>
            <a:pPr algn="ctr" marL="0" indent="0" lvl="0">
              <a:lnSpc>
                <a:spcPts val="2927"/>
              </a:lnSpc>
            </a:pP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06063" y="181610"/>
            <a:ext cx="18182469" cy="80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NORBAEOCYSTIN (EXOTICS)</a:t>
            </a:r>
          </a:p>
        </p:txBody>
      </p:sp>
    </p:spTree>
  </p:cSld>
  <p:clrMapOvr>
    <a:masterClrMapping/>
  </p:clrMapOvr>
  <p:transition spd="fast">
    <p:fade/>
  </p:transition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342658" y="3133671"/>
            <a:ext cx="3277148" cy="47433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10623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077"/>
              </a:lnSpc>
            </a:pPr>
            <a:r>
              <a:rPr lang="en-US" sz="20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P. ovoideocystidiata Batch #130525</a:t>
            </a:r>
          </a:p>
          <a:p>
            <a:pPr algn="ctr">
              <a:lnSpc>
                <a:spcPts val="337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NORB: 0.317 mg/g</a:t>
            </a:r>
          </a:p>
          <a:p>
            <a:pPr algn="ctr">
              <a:lnSpc>
                <a:spcPts val="2927"/>
              </a:lnSpc>
            </a:pPr>
          </a:p>
          <a:p>
            <a:pPr algn="ctr" marL="0" indent="0" lvl="0">
              <a:lnSpc>
                <a:spcPts val="2927"/>
              </a:lnSpc>
            </a:pP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06063" y="181610"/>
            <a:ext cx="18182469" cy="80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NORBAEOCYSTIN (EXOTICS)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670492" y="3133671"/>
            <a:ext cx="3277148" cy="4352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10413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2777"/>
              </a:lnSpc>
            </a:pPr>
            <a:r>
              <a:rPr lang="en-US" sz="18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Psilocybe subtropicalis, Coyopolan, F1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NORB: 0.312 mg/g</a:t>
            </a:r>
          </a:p>
          <a:p>
            <a:pPr algn="ctr" marL="0" indent="0" lvl="0">
              <a:lnSpc>
                <a:spcPts val="2927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5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228471" y="2152574"/>
            <a:ext cx="3833356" cy="5186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10413</a:t>
            </a:r>
          </a:p>
          <a:p>
            <a:pPr algn="ctr">
              <a:lnSpc>
                <a:spcPts val="4476"/>
              </a:lnSpc>
            </a:pP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899"/>
              </a:lnSpc>
            </a:pPr>
            <a:r>
              <a:rPr lang="en-US" sz="25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Ps. ingeli H</a:t>
            </a:r>
            <a:r>
              <a:rPr lang="en-US" sz="25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arding, South Africa F2</a:t>
            </a:r>
          </a:p>
          <a:p>
            <a:pPr algn="ctr">
              <a:lnSpc>
                <a:spcPts val="4476"/>
              </a:lnSpc>
            </a:pP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3424"/>
              </a:lnSpc>
            </a:pPr>
            <a:r>
              <a:rPr lang="en-US" sz="2282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NORB: 0.504 mg/g</a:t>
            </a:r>
          </a:p>
          <a:p>
            <a:pPr algn="ctr" marL="0" indent="0" lvl="0">
              <a:lnSpc>
                <a:spcPts val="3424"/>
              </a:lnSpc>
            </a:pP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06063" y="181610"/>
            <a:ext cx="18182469" cy="80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NORBAEOCYSTIN (EXOTICS)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670492" y="3133671"/>
            <a:ext cx="3277148" cy="4352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10413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2777"/>
              </a:lnSpc>
            </a:pPr>
            <a:r>
              <a:rPr lang="en-US" sz="18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Psilocybe subtropicalis, Coyopolan, F1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NORB: 0.312 mg/g</a:t>
            </a:r>
          </a:p>
          <a:p>
            <a:pPr algn="ctr" marL="0" indent="0" lvl="0">
              <a:lnSpc>
                <a:spcPts val="2927"/>
              </a:lnSpc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2342658" y="3133671"/>
            <a:ext cx="3277148" cy="47433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10623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077"/>
              </a:lnSpc>
            </a:pPr>
            <a:r>
              <a:rPr lang="en-US" sz="20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P. ovoideocystidiata Batch #130525</a:t>
            </a:r>
          </a:p>
          <a:p>
            <a:pPr algn="ctr">
              <a:lnSpc>
                <a:spcPts val="337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NORB: 0.317 mg/g</a:t>
            </a:r>
          </a:p>
          <a:p>
            <a:pPr algn="ctr">
              <a:lnSpc>
                <a:spcPts val="2927"/>
              </a:lnSpc>
            </a:pPr>
          </a:p>
          <a:p>
            <a:pPr algn="ctr" marL="0" indent="0" lvl="0">
              <a:lnSpc>
                <a:spcPts val="2927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5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919408" y="261563"/>
            <a:ext cx="14755780" cy="767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55"/>
              </a:lnSpc>
            </a:pPr>
            <a:r>
              <a:rPr lang="en-US" sz="4735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NORPSILOCIN (CUBES)</a:t>
            </a:r>
          </a:p>
        </p:txBody>
      </p:sp>
    </p:spTree>
  </p:cSld>
  <p:clrMapOvr>
    <a:masterClrMapping/>
  </p:clrMapOvr>
  <p:transition spd="fast">
    <p:fade/>
  </p:transition>
</p:sld>
</file>

<file path=ppt/slides/slide5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2670492" y="3133671"/>
            <a:ext cx="3277148" cy="41337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10540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Remnant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NORP: 0.077 mg/g</a:t>
            </a:r>
          </a:p>
          <a:p>
            <a:pPr algn="ctr" marL="0" indent="0" lvl="0">
              <a:lnSpc>
                <a:spcPts val="2927"/>
              </a:lnSpc>
            </a:pP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919408" y="261563"/>
            <a:ext cx="14755780" cy="767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55"/>
              </a:lnSpc>
            </a:pPr>
            <a:r>
              <a:rPr lang="en-US" sz="4735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NORPSILOCIN (CUBES)</a:t>
            </a:r>
          </a:p>
        </p:txBody>
      </p:sp>
    </p:spTree>
  </p:cSld>
  <p:clrMapOvr>
    <a:masterClrMapping/>
  </p:clrMapOvr>
  <p:transition spd="fast">
    <p:fade/>
  </p:transition>
</p:sld>
</file>

<file path=ppt/slides/slide5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342658" y="3133671"/>
            <a:ext cx="3277148" cy="47433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10441</a:t>
            </a:r>
          </a:p>
          <a:p>
            <a:pPr algn="ctr">
              <a:lnSpc>
                <a:spcPts val="35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149"/>
              </a:lnSpc>
            </a:pPr>
            <a:r>
              <a:rPr lang="en-US" sz="20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Steel Yeti SY03 Mutant</a:t>
            </a:r>
          </a:p>
          <a:p>
            <a:pPr algn="ctr">
              <a:lnSpc>
                <a:spcPts val="35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NORP: 0.079 mg/g</a:t>
            </a:r>
          </a:p>
          <a:p>
            <a:pPr algn="ctr">
              <a:lnSpc>
                <a:spcPts val="2927"/>
              </a:lnSpc>
            </a:pPr>
          </a:p>
          <a:p>
            <a:pPr algn="ctr" marL="0" indent="0" lvl="0">
              <a:lnSpc>
                <a:spcPts val="2927"/>
              </a:lnSpc>
            </a:pP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919408" y="261563"/>
            <a:ext cx="14755780" cy="767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55"/>
              </a:lnSpc>
            </a:pPr>
            <a:r>
              <a:rPr lang="en-US" sz="4735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NORPSILOCIN (CUBES)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670492" y="3133671"/>
            <a:ext cx="3277148" cy="41337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10540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Remnant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NORP: 0.077 mg/g</a:t>
            </a:r>
          </a:p>
          <a:p>
            <a:pPr algn="ctr" marL="0" indent="0" lvl="0">
              <a:lnSpc>
                <a:spcPts val="2927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5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228471" y="2076599"/>
            <a:ext cx="3833356" cy="43478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10656</a:t>
            </a:r>
          </a:p>
          <a:p>
            <a:pPr algn="ctr">
              <a:lnSpc>
                <a:spcPts val="4476"/>
              </a:lnSpc>
            </a:pP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Krishna</a:t>
            </a:r>
          </a:p>
          <a:p>
            <a:pPr algn="ctr">
              <a:lnSpc>
                <a:spcPts val="4476"/>
              </a:lnSpc>
            </a:pP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 marL="0" indent="0" lvl="0">
              <a:lnSpc>
                <a:spcPts val="3424"/>
              </a:lnSpc>
            </a:pPr>
            <a:r>
              <a:rPr lang="en-US" sz="2282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NORP: 0.100 mg/g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919408" y="261563"/>
            <a:ext cx="14755780" cy="767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55"/>
              </a:lnSpc>
            </a:pPr>
            <a:r>
              <a:rPr lang="en-US" sz="4735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NORPSILOCIN (CUBES)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670492" y="3133671"/>
            <a:ext cx="3277148" cy="41337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10540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Remnant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NORP: 0.077 mg/g</a:t>
            </a:r>
          </a:p>
          <a:p>
            <a:pPr algn="ctr" marL="0" indent="0" lvl="0">
              <a:lnSpc>
                <a:spcPts val="2927"/>
              </a:lnSpc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2342658" y="3133671"/>
            <a:ext cx="3277148" cy="47433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10441</a:t>
            </a:r>
          </a:p>
          <a:p>
            <a:pPr algn="ctr">
              <a:lnSpc>
                <a:spcPts val="35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149"/>
              </a:lnSpc>
            </a:pPr>
            <a:r>
              <a:rPr lang="en-US" sz="20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Steel Yeti SY03 Mutant</a:t>
            </a:r>
          </a:p>
          <a:p>
            <a:pPr algn="ctr">
              <a:lnSpc>
                <a:spcPts val="35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NORP: 0.079 mg/g</a:t>
            </a:r>
          </a:p>
          <a:p>
            <a:pPr algn="ctr">
              <a:lnSpc>
                <a:spcPts val="2927"/>
              </a:lnSpc>
            </a:pPr>
          </a:p>
          <a:p>
            <a:pPr algn="ctr" marL="0" indent="0" lvl="0">
              <a:lnSpc>
                <a:spcPts val="2927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5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919408" y="261563"/>
            <a:ext cx="14755780" cy="767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55"/>
              </a:lnSpc>
            </a:pPr>
            <a:r>
              <a:rPr lang="en-US" sz="4735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NORPSILOCIN (EXOTICS)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</p:spTree>
  </p:cSld>
  <p:clrMapOvr>
    <a:masterClrMapping/>
  </p:clrMapOvr>
  <p:transition spd="fast">
    <p:fade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5626385" y="1028700"/>
            <a:ext cx="3680187" cy="9547655"/>
          </a:xfrm>
          <a:custGeom>
            <a:avLst/>
            <a:gdLst/>
            <a:ahLst/>
            <a:cxnLst/>
            <a:rect r="r" b="b" t="t" l="l"/>
            <a:pathLst>
              <a:path h="9547655" w="3680187">
                <a:moveTo>
                  <a:pt x="3680187" y="0"/>
                </a:moveTo>
                <a:lnTo>
                  <a:pt x="0" y="0"/>
                </a:lnTo>
                <a:lnTo>
                  <a:pt x="0" y="9547655"/>
                </a:lnTo>
                <a:lnTo>
                  <a:pt x="3680187" y="9547655"/>
                </a:lnTo>
                <a:lnTo>
                  <a:pt x="3680187" y="0"/>
                </a:lnTo>
                <a:close/>
              </a:path>
            </a:pathLst>
          </a:custGeom>
          <a:blipFill>
            <a:blip r:embed="rId5">
              <a:alphaModFix amt="7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1016273" y="1302616"/>
            <a:ext cx="3680187" cy="9547655"/>
          </a:xfrm>
          <a:custGeom>
            <a:avLst/>
            <a:gdLst/>
            <a:ahLst/>
            <a:cxnLst/>
            <a:rect r="r" b="b" t="t" l="l"/>
            <a:pathLst>
              <a:path h="9547655" w="3680187">
                <a:moveTo>
                  <a:pt x="0" y="0"/>
                </a:moveTo>
                <a:lnTo>
                  <a:pt x="3680187" y="0"/>
                </a:lnTo>
                <a:lnTo>
                  <a:pt x="3680187" y="9547654"/>
                </a:lnTo>
                <a:lnTo>
                  <a:pt x="0" y="95476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342658" y="3133671"/>
            <a:ext cx="3277148" cy="40480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10625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149"/>
              </a:lnSpc>
            </a:pPr>
            <a:r>
              <a:rPr lang="en-US" sz="20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"Penis plant" (TBM)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MESC: 18.38 mg/g</a:t>
            </a:r>
          </a:p>
          <a:p>
            <a:pPr algn="ctr" marL="0" indent="0" lvl="0">
              <a:lnSpc>
                <a:spcPts val="2927"/>
              </a:lnSpc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5531" y="139769"/>
            <a:ext cx="18182469" cy="112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BIOMASS CHAMPIONS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670492" y="3133671"/>
            <a:ext cx="3277148" cy="38861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10625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527"/>
              </a:lnSpc>
            </a:pPr>
            <a:r>
              <a:rPr lang="en-US" sz="23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T. scopolocula</a:t>
            </a:r>
          </a:p>
          <a:p>
            <a:pPr algn="ctr">
              <a:lnSpc>
                <a:spcPts val="2927"/>
              </a:lnSpc>
            </a:pPr>
          </a:p>
          <a:p>
            <a:pPr algn="ctr">
              <a:lnSpc>
                <a:spcPts val="217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 marL="0" indent="0" lvl="0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MESC: 15.06 mg/g</a:t>
            </a:r>
          </a:p>
        </p:txBody>
      </p:sp>
    </p:spTree>
  </p:cSld>
  <p:clrMapOvr>
    <a:masterClrMapping/>
  </p:clrMapOvr>
  <p:transition spd="fast">
    <p:fade/>
  </p:transition>
</p:sld>
</file>

<file path=ppt/slides/slide6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919408" y="261563"/>
            <a:ext cx="14755780" cy="767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55"/>
              </a:lnSpc>
            </a:pPr>
            <a:r>
              <a:rPr lang="en-US" sz="4735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NORPSILOCIN (EXOTICS)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670492" y="3133671"/>
            <a:ext cx="3277148" cy="4352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10472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2775"/>
              </a:lnSpc>
            </a:pPr>
            <a:r>
              <a:rPr lang="en-US" sz="1850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Psilocybe zapotecorum Encinal 2 x Cinco Palos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NORP: 0.48 mg/g</a:t>
            </a:r>
          </a:p>
          <a:p>
            <a:pPr algn="ctr" marL="0" indent="0" lvl="0">
              <a:lnSpc>
                <a:spcPts val="2927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6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919408" y="261563"/>
            <a:ext cx="14755780" cy="767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55"/>
              </a:lnSpc>
            </a:pPr>
            <a:r>
              <a:rPr lang="en-US" sz="4735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NORPSILOCIN (EXOTICS)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670492" y="3133671"/>
            <a:ext cx="3277148" cy="4352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10472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2775"/>
              </a:lnSpc>
            </a:pPr>
            <a:r>
              <a:rPr lang="en-US" sz="1850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Psilocybe zapotecorum Encinal 2 x Cinco Palos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NORP: 0.48 mg/g</a:t>
            </a:r>
          </a:p>
          <a:p>
            <a:pPr algn="ctr" marL="0" indent="0" lvl="0">
              <a:lnSpc>
                <a:spcPts val="2927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2342658" y="3133671"/>
            <a:ext cx="3277148" cy="47433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23728</a:t>
            </a:r>
          </a:p>
          <a:p>
            <a:pPr algn="ctr">
              <a:lnSpc>
                <a:spcPts val="277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749"/>
              </a:lnSpc>
            </a:pPr>
            <a:r>
              <a:rPr lang="en-US" sz="24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TTBVI REDSPORE #2</a:t>
            </a:r>
          </a:p>
          <a:p>
            <a:pPr algn="ctr">
              <a:lnSpc>
                <a:spcPts val="32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NORP: 0.49 mg/g</a:t>
            </a:r>
          </a:p>
          <a:p>
            <a:pPr algn="ctr">
              <a:lnSpc>
                <a:spcPts val="2927"/>
              </a:lnSpc>
            </a:pPr>
          </a:p>
          <a:p>
            <a:pPr algn="ctr" marL="0" indent="0" lvl="0">
              <a:lnSpc>
                <a:spcPts val="2927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6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228471" y="2076599"/>
            <a:ext cx="3833356" cy="49098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23728 </a:t>
            </a:r>
          </a:p>
          <a:p>
            <a:pPr algn="ctr">
              <a:lnSpc>
                <a:spcPts val="4476"/>
              </a:lnSpc>
            </a:pP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TTBVI REDSPORE #1</a:t>
            </a:r>
          </a:p>
          <a:p>
            <a:pPr algn="ctr">
              <a:lnSpc>
                <a:spcPts val="4476"/>
              </a:lnSpc>
            </a:pP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 marL="0" indent="0" lvl="0">
              <a:lnSpc>
                <a:spcPts val="3424"/>
              </a:lnSpc>
            </a:pPr>
            <a:r>
              <a:rPr lang="en-US" sz="2282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NORP: 0.52 mg/g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919408" y="261563"/>
            <a:ext cx="14755780" cy="767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55"/>
              </a:lnSpc>
            </a:pPr>
            <a:r>
              <a:rPr lang="en-US" sz="4735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NORPSILOCIN (EXOTICS)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670492" y="3133671"/>
            <a:ext cx="3277148" cy="4352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10472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2775"/>
              </a:lnSpc>
            </a:pPr>
            <a:r>
              <a:rPr lang="en-US" sz="1850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Psilocybe zapotecorum Encinal 2 x Cinco Palos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NORP: 0.48 mg/g</a:t>
            </a:r>
          </a:p>
          <a:p>
            <a:pPr algn="ctr" marL="0" indent="0" lvl="0">
              <a:lnSpc>
                <a:spcPts val="2927"/>
              </a:lnSpc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2342658" y="3133671"/>
            <a:ext cx="3277148" cy="47433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23728</a:t>
            </a:r>
          </a:p>
          <a:p>
            <a:pPr algn="ctr">
              <a:lnSpc>
                <a:spcPts val="277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749"/>
              </a:lnSpc>
            </a:pPr>
            <a:r>
              <a:rPr lang="en-US" sz="24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TTBVI REDSPORE #2</a:t>
            </a:r>
          </a:p>
          <a:p>
            <a:pPr algn="ctr">
              <a:lnSpc>
                <a:spcPts val="32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NORP: 0.49 mg/g</a:t>
            </a:r>
          </a:p>
          <a:p>
            <a:pPr algn="ctr">
              <a:lnSpc>
                <a:spcPts val="2927"/>
              </a:lnSpc>
            </a:pPr>
          </a:p>
          <a:p>
            <a:pPr algn="ctr" marL="0" indent="0" lvl="0">
              <a:lnSpc>
                <a:spcPts val="2927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6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272248" y="192678"/>
            <a:ext cx="16050099" cy="8360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45"/>
              </a:lnSpc>
            </a:pPr>
            <a:r>
              <a:rPr lang="en-US" sz="5188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AERGUINASCIN (CUBES)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</p:spTree>
  </p:cSld>
  <p:clrMapOvr>
    <a:masterClrMapping/>
  </p:clrMapOvr>
  <p:transition spd="fast">
    <p:fade/>
  </p:transition>
</p:sld>
</file>

<file path=ppt/slides/slide6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72248" y="192678"/>
            <a:ext cx="16050099" cy="8360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45"/>
              </a:lnSpc>
            </a:pPr>
            <a:r>
              <a:rPr lang="en-US" sz="5188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AERGUINASCIN (CUBES)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670492" y="3133671"/>
            <a:ext cx="3277148" cy="47243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10654</a:t>
            </a:r>
          </a:p>
          <a:p>
            <a:pPr algn="ctr">
              <a:lnSpc>
                <a:spcPts val="3077"/>
              </a:lnSpc>
            </a:pPr>
          </a:p>
          <a:p>
            <a:pPr algn="ctr">
              <a:lnSpc>
                <a:spcPts val="3977"/>
              </a:lnSpc>
            </a:pPr>
            <a:r>
              <a:rPr lang="en-US" sz="26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599"/>
              </a:lnSpc>
            </a:pPr>
            <a:r>
              <a:rPr lang="en-US" sz="23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BB Toque F8 Nerds</a:t>
            </a:r>
          </a:p>
          <a:p>
            <a:pPr algn="ctr">
              <a:lnSpc>
                <a:spcPts val="29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ARG: 0.296 mg/g</a:t>
            </a:r>
          </a:p>
          <a:p>
            <a:pPr algn="ctr">
              <a:lnSpc>
                <a:spcPts val="2927"/>
              </a:lnSpc>
            </a:pPr>
          </a:p>
          <a:p>
            <a:pPr algn="ctr" marL="0" indent="0" lvl="0">
              <a:lnSpc>
                <a:spcPts val="2927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6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342658" y="3133671"/>
            <a:ext cx="3277148" cy="45338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450"/>
              </a:lnSpc>
            </a:pPr>
            <a:r>
              <a:rPr lang="en-US" sz="2300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26804</a:t>
            </a:r>
          </a:p>
          <a:p>
            <a:pPr algn="ctr">
              <a:lnSpc>
                <a:spcPts val="3450"/>
              </a:lnSpc>
            </a:pPr>
          </a:p>
          <a:p>
            <a:pPr algn="ctr">
              <a:lnSpc>
                <a:spcPts val="3974"/>
              </a:lnSpc>
            </a:pPr>
            <a:r>
              <a:rPr lang="en-US" sz="264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749"/>
              </a:lnSpc>
            </a:pPr>
            <a:r>
              <a:rPr lang="en-US" sz="24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Toque-F8-Nerds</a:t>
            </a:r>
          </a:p>
          <a:p>
            <a:pPr algn="ctr">
              <a:lnSpc>
                <a:spcPts val="487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ARG: 0.297 mg/g</a:t>
            </a:r>
          </a:p>
          <a:p>
            <a:pPr algn="ctr">
              <a:lnSpc>
                <a:spcPts val="2927"/>
              </a:lnSpc>
            </a:pPr>
          </a:p>
          <a:p>
            <a:pPr algn="ctr" marL="0" indent="0" lvl="0">
              <a:lnSpc>
                <a:spcPts val="2927"/>
              </a:lnSpc>
            </a:pP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72248" y="192678"/>
            <a:ext cx="16050099" cy="8360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45"/>
              </a:lnSpc>
            </a:pPr>
            <a:r>
              <a:rPr lang="en-US" sz="5188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AERGUINASCIN (CUBES)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670492" y="3133671"/>
            <a:ext cx="3277148" cy="47243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10654</a:t>
            </a:r>
          </a:p>
          <a:p>
            <a:pPr algn="ctr">
              <a:lnSpc>
                <a:spcPts val="3077"/>
              </a:lnSpc>
            </a:pPr>
          </a:p>
          <a:p>
            <a:pPr algn="ctr">
              <a:lnSpc>
                <a:spcPts val="3977"/>
              </a:lnSpc>
            </a:pPr>
            <a:r>
              <a:rPr lang="en-US" sz="26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599"/>
              </a:lnSpc>
            </a:pPr>
            <a:r>
              <a:rPr lang="en-US" sz="23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BB Toque F8 Nerds</a:t>
            </a:r>
          </a:p>
          <a:p>
            <a:pPr algn="ctr">
              <a:lnSpc>
                <a:spcPts val="29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ARG: 0.296 mg/g</a:t>
            </a:r>
          </a:p>
          <a:p>
            <a:pPr algn="ctr">
              <a:lnSpc>
                <a:spcPts val="2927"/>
              </a:lnSpc>
            </a:pPr>
          </a:p>
          <a:p>
            <a:pPr algn="ctr" marL="0" indent="0" lvl="0">
              <a:lnSpc>
                <a:spcPts val="2927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6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227322" y="2053432"/>
            <a:ext cx="3833356" cy="5338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10522</a:t>
            </a:r>
          </a:p>
          <a:p>
            <a:pPr algn="ctr">
              <a:lnSpc>
                <a:spcPts val="4476"/>
              </a:lnSpc>
            </a:pP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Albino Toque - cubensis</a:t>
            </a:r>
          </a:p>
          <a:p>
            <a:pPr algn="ctr">
              <a:lnSpc>
                <a:spcPts val="4476"/>
              </a:lnSpc>
            </a:pP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3424"/>
              </a:lnSpc>
            </a:pPr>
            <a:r>
              <a:rPr lang="en-US" sz="2282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ARG: 0.305 mg/g</a:t>
            </a:r>
          </a:p>
          <a:p>
            <a:pPr algn="ctr" marL="0" indent="0" lvl="0">
              <a:lnSpc>
                <a:spcPts val="3424"/>
              </a:lnSpc>
            </a:pP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72248" y="192678"/>
            <a:ext cx="16050099" cy="8360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45"/>
              </a:lnSpc>
            </a:pPr>
            <a:r>
              <a:rPr lang="en-US" sz="5188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AERGUINASCIN (CUBES)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342658" y="3133671"/>
            <a:ext cx="3277148" cy="45338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450"/>
              </a:lnSpc>
            </a:pPr>
            <a:r>
              <a:rPr lang="en-US" sz="2300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26804</a:t>
            </a:r>
          </a:p>
          <a:p>
            <a:pPr algn="ctr">
              <a:lnSpc>
                <a:spcPts val="3450"/>
              </a:lnSpc>
            </a:pPr>
          </a:p>
          <a:p>
            <a:pPr algn="ctr">
              <a:lnSpc>
                <a:spcPts val="3974"/>
              </a:lnSpc>
            </a:pPr>
            <a:r>
              <a:rPr lang="en-US" sz="264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749"/>
              </a:lnSpc>
            </a:pPr>
            <a:r>
              <a:rPr lang="en-US" sz="24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Toque-F8-Nerds</a:t>
            </a:r>
          </a:p>
          <a:p>
            <a:pPr algn="ctr">
              <a:lnSpc>
                <a:spcPts val="487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ARG: 0.297 mg/g</a:t>
            </a:r>
          </a:p>
          <a:p>
            <a:pPr algn="ctr">
              <a:lnSpc>
                <a:spcPts val="2927"/>
              </a:lnSpc>
            </a:pPr>
          </a:p>
          <a:p>
            <a:pPr algn="ctr" marL="0" indent="0" lvl="0">
              <a:lnSpc>
                <a:spcPts val="2927"/>
              </a:lnSpc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12670492" y="3133671"/>
            <a:ext cx="3277148" cy="47243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10654</a:t>
            </a:r>
          </a:p>
          <a:p>
            <a:pPr algn="ctr">
              <a:lnSpc>
                <a:spcPts val="3077"/>
              </a:lnSpc>
            </a:pPr>
          </a:p>
          <a:p>
            <a:pPr algn="ctr">
              <a:lnSpc>
                <a:spcPts val="3977"/>
              </a:lnSpc>
            </a:pPr>
            <a:r>
              <a:rPr lang="en-US" sz="26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599"/>
              </a:lnSpc>
            </a:pPr>
            <a:r>
              <a:rPr lang="en-US" sz="23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BB Toque F8 Nerds</a:t>
            </a:r>
          </a:p>
          <a:p>
            <a:pPr algn="ctr">
              <a:lnSpc>
                <a:spcPts val="29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ARG: 0.296 mg/g</a:t>
            </a:r>
          </a:p>
          <a:p>
            <a:pPr algn="ctr">
              <a:lnSpc>
                <a:spcPts val="2927"/>
              </a:lnSpc>
            </a:pPr>
          </a:p>
          <a:p>
            <a:pPr algn="ctr" marL="0" indent="0" lvl="0">
              <a:lnSpc>
                <a:spcPts val="2927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6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89421" y="192678"/>
            <a:ext cx="17015752" cy="8360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45"/>
              </a:lnSpc>
            </a:pPr>
            <a:r>
              <a:rPr lang="en-US" sz="5188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AERGUINASCIN (EXOTICS)</a:t>
            </a:r>
          </a:p>
        </p:txBody>
      </p:sp>
    </p:spTree>
  </p:cSld>
  <p:clrMapOvr>
    <a:masterClrMapping/>
  </p:clrMapOvr>
  <p:transition spd="fast">
    <p:fade/>
  </p:transition>
</p:sld>
</file>

<file path=ppt/slides/slide6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89421" y="192678"/>
            <a:ext cx="17015752" cy="8360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45"/>
              </a:lnSpc>
            </a:pPr>
            <a:r>
              <a:rPr lang="en-US" sz="5188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AERGUINASCIN (EXOTICS)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670492" y="3133671"/>
            <a:ext cx="3277148" cy="4667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29288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977"/>
              </a:lnSpc>
            </a:pPr>
            <a:r>
              <a:rPr lang="en-US" sz="26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TTBVI - Unmodified Sub</a:t>
            </a:r>
          </a:p>
          <a:p>
            <a:pPr algn="ctr">
              <a:lnSpc>
                <a:spcPts val="29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ARG: 0.67 mg/g</a:t>
            </a:r>
          </a:p>
          <a:p>
            <a:pPr algn="ctr">
              <a:lnSpc>
                <a:spcPts val="2927"/>
              </a:lnSpc>
            </a:pPr>
          </a:p>
          <a:p>
            <a:pPr algn="ctr" marL="0" indent="0" lvl="0">
              <a:lnSpc>
                <a:spcPts val="2927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6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89421" y="192678"/>
            <a:ext cx="17015752" cy="8360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45"/>
              </a:lnSpc>
            </a:pPr>
            <a:r>
              <a:rPr lang="en-US" sz="5188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AERGUINASCIN (EXOTICS)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670492" y="3133671"/>
            <a:ext cx="3277148" cy="4667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29288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977"/>
              </a:lnSpc>
            </a:pPr>
            <a:r>
              <a:rPr lang="en-US" sz="26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TTBVI - Unmodified Sub</a:t>
            </a:r>
          </a:p>
          <a:p>
            <a:pPr algn="ctr">
              <a:lnSpc>
                <a:spcPts val="29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ARG: 0.67 mg/g</a:t>
            </a:r>
          </a:p>
          <a:p>
            <a:pPr algn="ctr">
              <a:lnSpc>
                <a:spcPts val="2927"/>
              </a:lnSpc>
            </a:pPr>
          </a:p>
          <a:p>
            <a:pPr algn="ctr" marL="0" indent="0" lvl="0">
              <a:lnSpc>
                <a:spcPts val="2927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2342658" y="3133671"/>
            <a:ext cx="3277148" cy="4752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25288</a:t>
            </a:r>
          </a:p>
          <a:p>
            <a:pPr algn="ctr">
              <a:lnSpc>
                <a:spcPts val="4727"/>
              </a:lnSpc>
            </a:pPr>
          </a:p>
          <a:p>
            <a:pPr algn="ctr">
              <a:lnSpc>
                <a:spcPts val="3377"/>
              </a:lnSpc>
            </a:pPr>
            <a:r>
              <a:rPr lang="en-US" sz="22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4427"/>
              </a:lnSpc>
            </a:pPr>
            <a:r>
              <a:rPr lang="en-US" sz="2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TTBVI</a:t>
            </a:r>
          </a:p>
          <a:p>
            <a:pPr algn="ctr">
              <a:lnSpc>
                <a:spcPts val="47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ARG: 0.69 mg/g</a:t>
            </a:r>
          </a:p>
          <a:p>
            <a:pPr algn="ctr">
              <a:lnSpc>
                <a:spcPts val="2927"/>
              </a:lnSpc>
            </a:pPr>
          </a:p>
          <a:p>
            <a:pPr algn="ctr" marL="0" indent="0" lvl="0">
              <a:lnSpc>
                <a:spcPts val="2927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5626385" y="1028700"/>
            <a:ext cx="3680187" cy="9547655"/>
          </a:xfrm>
          <a:custGeom>
            <a:avLst/>
            <a:gdLst/>
            <a:ahLst/>
            <a:cxnLst/>
            <a:rect r="r" b="b" t="t" l="l"/>
            <a:pathLst>
              <a:path h="9547655" w="3680187">
                <a:moveTo>
                  <a:pt x="3680187" y="0"/>
                </a:moveTo>
                <a:lnTo>
                  <a:pt x="0" y="0"/>
                </a:lnTo>
                <a:lnTo>
                  <a:pt x="0" y="9547655"/>
                </a:lnTo>
                <a:lnTo>
                  <a:pt x="3680187" y="9547655"/>
                </a:lnTo>
                <a:lnTo>
                  <a:pt x="3680187" y="0"/>
                </a:lnTo>
                <a:close/>
              </a:path>
            </a:pathLst>
          </a:custGeom>
          <a:blipFill>
            <a:blip r:embed="rId5">
              <a:alphaModFix amt="7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1016273" y="1302616"/>
            <a:ext cx="3680187" cy="9547655"/>
          </a:xfrm>
          <a:custGeom>
            <a:avLst/>
            <a:gdLst/>
            <a:ahLst/>
            <a:cxnLst/>
            <a:rect r="r" b="b" t="t" l="l"/>
            <a:pathLst>
              <a:path h="9547655" w="3680187">
                <a:moveTo>
                  <a:pt x="0" y="0"/>
                </a:moveTo>
                <a:lnTo>
                  <a:pt x="3680187" y="0"/>
                </a:lnTo>
                <a:lnTo>
                  <a:pt x="3680187" y="9547654"/>
                </a:lnTo>
                <a:lnTo>
                  <a:pt x="0" y="95476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2106989"/>
            <a:ext cx="3833356" cy="47764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10625</a:t>
            </a:r>
          </a:p>
          <a:p>
            <a:pPr algn="ctr">
              <a:lnSpc>
                <a:spcPts val="4476"/>
              </a:lnSpc>
            </a:pP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T. bridgesii</a:t>
            </a:r>
          </a:p>
          <a:p>
            <a:pPr algn="ctr">
              <a:lnSpc>
                <a:spcPts val="4476"/>
              </a:lnSpc>
            </a:pP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3424"/>
              </a:lnSpc>
            </a:pPr>
            <a:r>
              <a:rPr lang="en-US" sz="2282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MESC: 32.41 mg/g</a:t>
            </a:r>
          </a:p>
          <a:p>
            <a:pPr algn="ctr" marL="0" indent="0" lvl="0">
              <a:lnSpc>
                <a:spcPts val="3424"/>
              </a:lnSpc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5531" y="139769"/>
            <a:ext cx="18182469" cy="112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BIOMASS CHAMPIONS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670492" y="3133671"/>
            <a:ext cx="3277148" cy="38861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10625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527"/>
              </a:lnSpc>
            </a:pPr>
            <a:r>
              <a:rPr lang="en-US" sz="23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T. scopolocula</a:t>
            </a:r>
          </a:p>
          <a:p>
            <a:pPr algn="ctr">
              <a:lnSpc>
                <a:spcPts val="2927"/>
              </a:lnSpc>
            </a:pPr>
          </a:p>
          <a:p>
            <a:pPr algn="ctr">
              <a:lnSpc>
                <a:spcPts val="217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 marL="0" indent="0" lvl="0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MESC: 15.06 mg/g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342658" y="3133671"/>
            <a:ext cx="3277148" cy="40480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10625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149"/>
              </a:lnSpc>
            </a:pPr>
            <a:r>
              <a:rPr lang="en-US" sz="20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"Penis plant" (TBM)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MESC: 18.38 mg/g</a:t>
            </a:r>
          </a:p>
          <a:p>
            <a:pPr algn="ctr" marL="0" indent="0" lvl="0">
              <a:lnSpc>
                <a:spcPts val="2927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7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227322" y="2053432"/>
            <a:ext cx="3833356" cy="47764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26804</a:t>
            </a:r>
          </a:p>
          <a:p>
            <a:pPr algn="ctr">
              <a:lnSpc>
                <a:spcPts val="4476"/>
              </a:lnSpc>
            </a:pP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TTBVI</a:t>
            </a:r>
          </a:p>
          <a:p>
            <a:pPr algn="ctr">
              <a:lnSpc>
                <a:spcPts val="4476"/>
              </a:lnSpc>
            </a:pP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3424"/>
              </a:lnSpc>
            </a:pPr>
            <a:r>
              <a:rPr lang="en-US" sz="2282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ARG: 0.75 mg/g</a:t>
            </a:r>
          </a:p>
          <a:p>
            <a:pPr algn="ctr" marL="0" indent="0" lvl="0">
              <a:lnSpc>
                <a:spcPts val="3424"/>
              </a:lnSpc>
            </a:pP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89421" y="192678"/>
            <a:ext cx="17015752" cy="8360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45"/>
              </a:lnSpc>
            </a:pPr>
            <a:r>
              <a:rPr lang="en-US" sz="5188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AERGUINASCIN (EXOTICS)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670492" y="3133671"/>
            <a:ext cx="3277148" cy="4667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29288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977"/>
              </a:lnSpc>
            </a:pPr>
            <a:r>
              <a:rPr lang="en-US" sz="26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TTBVI - Unmodified Sub</a:t>
            </a:r>
          </a:p>
          <a:p>
            <a:pPr algn="ctr">
              <a:lnSpc>
                <a:spcPts val="29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ARG: 0.67 mg/g</a:t>
            </a:r>
          </a:p>
          <a:p>
            <a:pPr algn="ctr">
              <a:lnSpc>
                <a:spcPts val="2927"/>
              </a:lnSpc>
            </a:pPr>
          </a:p>
          <a:p>
            <a:pPr algn="ctr" marL="0" indent="0" lvl="0">
              <a:lnSpc>
                <a:spcPts val="2927"/>
              </a:lnSpc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2342658" y="3133671"/>
            <a:ext cx="3277148" cy="4752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25288</a:t>
            </a:r>
          </a:p>
          <a:p>
            <a:pPr algn="ctr">
              <a:lnSpc>
                <a:spcPts val="4727"/>
              </a:lnSpc>
            </a:pPr>
          </a:p>
          <a:p>
            <a:pPr algn="ctr">
              <a:lnSpc>
                <a:spcPts val="3377"/>
              </a:lnSpc>
            </a:pPr>
            <a:r>
              <a:rPr lang="en-US" sz="22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4427"/>
              </a:lnSpc>
            </a:pPr>
            <a:r>
              <a:rPr lang="en-US" sz="2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TTBVI</a:t>
            </a:r>
          </a:p>
          <a:p>
            <a:pPr algn="ctr">
              <a:lnSpc>
                <a:spcPts val="47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ARG: 0.69 mg/g</a:t>
            </a:r>
          </a:p>
          <a:p>
            <a:pPr algn="ctr">
              <a:lnSpc>
                <a:spcPts val="2927"/>
              </a:lnSpc>
            </a:pPr>
          </a:p>
          <a:p>
            <a:pPr algn="ctr" marL="0" indent="0" lvl="0">
              <a:lnSpc>
                <a:spcPts val="2927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7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445891" y="202203"/>
            <a:ext cx="13501750" cy="644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999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CLOSEST TO AVERAGE PSILOCIN EQ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1967462" y="1028700"/>
            <a:ext cx="4027540" cy="1005191"/>
            <a:chOff x="0" y="0"/>
            <a:chExt cx="5978243" cy="1492046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5978243" cy="1492046"/>
            </a:xfrm>
            <a:custGeom>
              <a:avLst/>
              <a:gdLst/>
              <a:ahLst/>
              <a:cxnLst/>
              <a:rect r="r" b="b" t="t" l="l"/>
              <a:pathLst>
                <a:path h="1492046" w="5978243">
                  <a:moveTo>
                    <a:pt x="5853783" y="1492046"/>
                  </a:moveTo>
                  <a:lnTo>
                    <a:pt x="124460" y="1492046"/>
                  </a:lnTo>
                  <a:cubicBezTo>
                    <a:pt x="55880" y="1492046"/>
                    <a:pt x="0" y="1436166"/>
                    <a:pt x="0" y="13675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853783" y="0"/>
                  </a:lnTo>
                  <a:cubicBezTo>
                    <a:pt x="5922363" y="0"/>
                    <a:pt x="5978243" y="55880"/>
                    <a:pt x="5978243" y="124460"/>
                  </a:cubicBezTo>
                  <a:lnTo>
                    <a:pt x="5978243" y="1367586"/>
                  </a:lnTo>
                  <a:cubicBezTo>
                    <a:pt x="5978243" y="1436166"/>
                    <a:pt x="5922363" y="1492046"/>
                    <a:pt x="5853783" y="1492046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B393B">
                    <a:alpha val="100000"/>
                  </a:srgbClr>
                </a:gs>
                <a:gs pos="100000">
                  <a:srgbClr val="0C21A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2015145" y="1153470"/>
            <a:ext cx="3932173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true">
                <a:solidFill>
                  <a:srgbClr val="FDFFF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x̄ = 10.458 mg/g</a:t>
            </a:r>
          </a:p>
        </p:txBody>
      </p:sp>
    </p:spTree>
  </p:cSld>
  <p:clrMapOvr>
    <a:masterClrMapping/>
  </p:clrMapOvr>
  <p:transition spd="fast">
    <p:fade/>
  </p:transition>
</p:sld>
</file>

<file path=ppt/slides/slide7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445891" y="202203"/>
            <a:ext cx="13501750" cy="644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999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CLOSEST TO AVERAGE PSILOCIN EQ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1967462" y="1028700"/>
            <a:ext cx="4027540" cy="1005191"/>
            <a:chOff x="0" y="0"/>
            <a:chExt cx="5978243" cy="1492046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5978243" cy="1492046"/>
            </a:xfrm>
            <a:custGeom>
              <a:avLst/>
              <a:gdLst/>
              <a:ahLst/>
              <a:cxnLst/>
              <a:rect r="r" b="b" t="t" l="l"/>
              <a:pathLst>
                <a:path h="1492046" w="5978243">
                  <a:moveTo>
                    <a:pt x="5853783" y="1492046"/>
                  </a:moveTo>
                  <a:lnTo>
                    <a:pt x="124460" y="1492046"/>
                  </a:lnTo>
                  <a:cubicBezTo>
                    <a:pt x="55880" y="1492046"/>
                    <a:pt x="0" y="1436166"/>
                    <a:pt x="0" y="13675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853783" y="0"/>
                  </a:lnTo>
                  <a:cubicBezTo>
                    <a:pt x="5922363" y="0"/>
                    <a:pt x="5978243" y="55880"/>
                    <a:pt x="5978243" y="124460"/>
                  </a:cubicBezTo>
                  <a:lnTo>
                    <a:pt x="5978243" y="1367586"/>
                  </a:lnTo>
                  <a:cubicBezTo>
                    <a:pt x="5978243" y="1436166"/>
                    <a:pt x="5922363" y="1492046"/>
                    <a:pt x="5853783" y="1492046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B393B">
                    <a:alpha val="100000"/>
                  </a:srgbClr>
                </a:gs>
                <a:gs pos="100000">
                  <a:srgbClr val="0C21A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2015145" y="1153470"/>
            <a:ext cx="3932173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true">
                <a:solidFill>
                  <a:srgbClr val="FDFFF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x̄ = 10.458 mg/g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670492" y="3133671"/>
            <a:ext cx="3277148" cy="4000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34409</a:t>
            </a:r>
          </a:p>
          <a:p>
            <a:pPr algn="ctr">
              <a:lnSpc>
                <a:spcPts val="2927"/>
              </a:lnSpc>
            </a:pPr>
          </a:p>
          <a:p>
            <a:pPr algn="ctr">
              <a:lnSpc>
                <a:spcPts val="3977"/>
              </a:lnSpc>
            </a:pPr>
            <a:r>
              <a:rPr lang="en-US" sz="26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Albino chodewave</a:t>
            </a:r>
          </a:p>
          <a:p>
            <a:pPr algn="ctr">
              <a:lnSpc>
                <a:spcPts val="26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 marL="0" indent="0" lvl="0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PCN EQ: 10.923 mg/g</a:t>
            </a:r>
          </a:p>
        </p:txBody>
      </p:sp>
    </p:spTree>
  </p:cSld>
  <p:clrMapOvr>
    <a:masterClrMapping/>
  </p:clrMapOvr>
  <p:transition spd="fast">
    <p:fade/>
  </p:transition>
</p:sld>
</file>

<file path=ppt/slides/slide7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445891" y="202203"/>
            <a:ext cx="13501750" cy="644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999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CLOSEST TO AVERAGE PSILOCIN EQ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1967462" y="1028700"/>
            <a:ext cx="4027540" cy="1005191"/>
            <a:chOff x="0" y="0"/>
            <a:chExt cx="5978243" cy="1492046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5978243" cy="1492046"/>
            </a:xfrm>
            <a:custGeom>
              <a:avLst/>
              <a:gdLst/>
              <a:ahLst/>
              <a:cxnLst/>
              <a:rect r="r" b="b" t="t" l="l"/>
              <a:pathLst>
                <a:path h="1492046" w="5978243">
                  <a:moveTo>
                    <a:pt x="5853783" y="1492046"/>
                  </a:moveTo>
                  <a:lnTo>
                    <a:pt x="124460" y="1492046"/>
                  </a:lnTo>
                  <a:cubicBezTo>
                    <a:pt x="55880" y="1492046"/>
                    <a:pt x="0" y="1436166"/>
                    <a:pt x="0" y="13675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853783" y="0"/>
                  </a:lnTo>
                  <a:cubicBezTo>
                    <a:pt x="5922363" y="0"/>
                    <a:pt x="5978243" y="55880"/>
                    <a:pt x="5978243" y="124460"/>
                  </a:cubicBezTo>
                  <a:lnTo>
                    <a:pt x="5978243" y="1367586"/>
                  </a:lnTo>
                  <a:cubicBezTo>
                    <a:pt x="5978243" y="1436166"/>
                    <a:pt x="5922363" y="1492046"/>
                    <a:pt x="5853783" y="1492046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B393B">
                    <a:alpha val="100000"/>
                  </a:srgbClr>
                </a:gs>
                <a:gs pos="100000">
                  <a:srgbClr val="0C21A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2015145" y="1153470"/>
            <a:ext cx="3932173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true">
                <a:solidFill>
                  <a:srgbClr val="FDFFF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x̄ = 10.458 mg/g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670492" y="3133671"/>
            <a:ext cx="3277148" cy="4000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34409</a:t>
            </a:r>
          </a:p>
          <a:p>
            <a:pPr algn="ctr">
              <a:lnSpc>
                <a:spcPts val="2927"/>
              </a:lnSpc>
            </a:pPr>
          </a:p>
          <a:p>
            <a:pPr algn="ctr">
              <a:lnSpc>
                <a:spcPts val="3977"/>
              </a:lnSpc>
            </a:pPr>
            <a:r>
              <a:rPr lang="en-US" sz="26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Albino chodewave</a:t>
            </a:r>
          </a:p>
          <a:p>
            <a:pPr algn="ctr">
              <a:lnSpc>
                <a:spcPts val="26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 marL="0" indent="0" lvl="0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PCN EQ: 10.923 mg/g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342658" y="3133671"/>
            <a:ext cx="3277148" cy="4352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10441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377"/>
              </a:lnSpc>
            </a:pPr>
            <a:r>
              <a:rPr lang="en-US" sz="22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527"/>
              </a:lnSpc>
            </a:pPr>
            <a:r>
              <a:rPr lang="en-US" sz="23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Steel Yeti SY01 Large Fruit</a:t>
            </a:r>
          </a:p>
          <a:p>
            <a:pPr algn="ctr">
              <a:lnSpc>
                <a:spcPts val="277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PCN EQ: 10.032 mg/g</a:t>
            </a:r>
          </a:p>
          <a:p>
            <a:pPr algn="ctr" marL="0" indent="0" lvl="0">
              <a:lnSpc>
                <a:spcPts val="2927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7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2670492" y="3133671"/>
            <a:ext cx="3277148" cy="4000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34409</a:t>
            </a:r>
          </a:p>
          <a:p>
            <a:pPr algn="ctr">
              <a:lnSpc>
                <a:spcPts val="2927"/>
              </a:lnSpc>
            </a:pPr>
          </a:p>
          <a:p>
            <a:pPr algn="ctr">
              <a:lnSpc>
                <a:spcPts val="3977"/>
              </a:lnSpc>
            </a:pPr>
            <a:r>
              <a:rPr lang="en-US" sz="26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Albino chodewave</a:t>
            </a:r>
          </a:p>
          <a:p>
            <a:pPr algn="ctr">
              <a:lnSpc>
                <a:spcPts val="26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 marL="0" indent="0" lvl="0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PCN EQ: 10.923 mg/g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7227322" y="2053432"/>
            <a:ext cx="3833356" cy="52241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10637</a:t>
            </a:r>
          </a:p>
          <a:p>
            <a:pPr algn="ctr">
              <a:lnSpc>
                <a:spcPts val="4476"/>
              </a:lnSpc>
            </a:pP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876"/>
              </a:lnSpc>
            </a:pPr>
            <a:r>
              <a:rPr lang="en-US" sz="25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Mycsee's Bloberry Batch 2</a:t>
            </a:r>
          </a:p>
          <a:p>
            <a:pPr algn="ctr">
              <a:lnSpc>
                <a:spcPts val="4776"/>
              </a:lnSpc>
            </a:pP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3424"/>
              </a:lnSpc>
            </a:pPr>
            <a:r>
              <a:rPr lang="en-US" sz="2282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PCN EQ: 10.824 mg/g</a:t>
            </a:r>
          </a:p>
          <a:p>
            <a:pPr algn="ctr" marL="0" indent="0" lvl="0">
              <a:lnSpc>
                <a:spcPts val="3424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2342658" y="3133671"/>
            <a:ext cx="3277148" cy="4352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10441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377"/>
              </a:lnSpc>
            </a:pPr>
            <a:r>
              <a:rPr lang="en-US" sz="22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527"/>
              </a:lnSpc>
            </a:pPr>
            <a:r>
              <a:rPr lang="en-US" sz="23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Steel Yeti SY01 Large Fruit</a:t>
            </a:r>
          </a:p>
          <a:p>
            <a:pPr algn="ctr">
              <a:lnSpc>
                <a:spcPts val="277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PCN EQ: 10.032 mg/g</a:t>
            </a:r>
          </a:p>
          <a:p>
            <a:pPr algn="ctr" marL="0" indent="0" lvl="0">
              <a:lnSpc>
                <a:spcPts val="2927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2445891" y="202203"/>
            <a:ext cx="13501750" cy="644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999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CLOSEST TO AVERAGE PSILOCIN EQ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1967462" y="1028700"/>
            <a:ext cx="4027540" cy="1005191"/>
            <a:chOff x="0" y="0"/>
            <a:chExt cx="5978243" cy="1492046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5978243" cy="1492046"/>
            </a:xfrm>
            <a:custGeom>
              <a:avLst/>
              <a:gdLst/>
              <a:ahLst/>
              <a:cxnLst/>
              <a:rect r="r" b="b" t="t" l="l"/>
              <a:pathLst>
                <a:path h="1492046" w="5978243">
                  <a:moveTo>
                    <a:pt x="5853783" y="1492046"/>
                  </a:moveTo>
                  <a:lnTo>
                    <a:pt x="124460" y="1492046"/>
                  </a:lnTo>
                  <a:cubicBezTo>
                    <a:pt x="55880" y="1492046"/>
                    <a:pt x="0" y="1436166"/>
                    <a:pt x="0" y="13675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853783" y="0"/>
                  </a:lnTo>
                  <a:cubicBezTo>
                    <a:pt x="5922363" y="0"/>
                    <a:pt x="5978243" y="55880"/>
                    <a:pt x="5978243" y="124460"/>
                  </a:cubicBezTo>
                  <a:lnTo>
                    <a:pt x="5978243" y="1367586"/>
                  </a:lnTo>
                  <a:cubicBezTo>
                    <a:pt x="5978243" y="1436166"/>
                    <a:pt x="5922363" y="1492046"/>
                    <a:pt x="5853783" y="1492046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B393B">
                    <a:alpha val="100000"/>
                  </a:srgbClr>
                </a:gs>
                <a:gs pos="100000">
                  <a:srgbClr val="0C21A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2015145" y="1153470"/>
            <a:ext cx="3932173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true">
                <a:solidFill>
                  <a:srgbClr val="FDFFF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x̄ = 10.458 mg/g</a:t>
            </a:r>
          </a:p>
        </p:txBody>
      </p:sp>
    </p:spTree>
  </p:cSld>
  <p:clrMapOvr>
    <a:masterClrMapping/>
  </p:clrMapOvr>
  <p:transition spd="fast">
    <p:fade/>
  </p:transition>
</p:sld>
</file>

<file path=ppt/slides/slide7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727809" y="391371"/>
            <a:ext cx="15138976" cy="637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3943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TOTAL ACTIVES IN BLOBS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</p:spTree>
  </p:cSld>
  <p:clrMapOvr>
    <a:masterClrMapping/>
  </p:clrMapOvr>
  <p:transition spd="fast">
    <p:fade/>
  </p:transition>
</p:sld>
</file>

<file path=ppt/slides/slide7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727809" y="391371"/>
            <a:ext cx="15138976" cy="637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3943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TOTAL ACTIVES IN BLOBS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670492" y="3143196"/>
            <a:ext cx="3277148" cy="40175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27"/>
              </a:lnSpc>
            </a:pPr>
            <a:r>
              <a:rPr lang="en-US" sz="23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527"/>
              </a:lnSpc>
            </a:pPr>
            <a:r>
              <a:rPr lang="en-US" sz="23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26804</a:t>
            </a:r>
          </a:p>
          <a:p>
            <a:pPr algn="ctr">
              <a:lnSpc>
                <a:spcPts val="3527"/>
              </a:lnSpc>
            </a:pPr>
          </a:p>
          <a:p>
            <a:pPr algn="ctr">
              <a:lnSpc>
                <a:spcPts val="3527"/>
              </a:lnSpc>
            </a:pPr>
            <a:r>
              <a:rPr lang="en-US" sz="23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4427"/>
              </a:lnSpc>
            </a:pPr>
            <a:r>
              <a:rPr lang="en-US" sz="2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TF8 Nerds</a:t>
            </a:r>
          </a:p>
          <a:p>
            <a:pPr algn="ctr">
              <a:lnSpc>
                <a:spcPts val="4427"/>
              </a:lnSpc>
            </a:pPr>
          </a:p>
          <a:p>
            <a:pPr algn="ctr">
              <a:lnSpc>
                <a:spcPts val="3527"/>
              </a:lnSpc>
            </a:pPr>
            <a:r>
              <a:rPr lang="en-US" sz="23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627"/>
              </a:lnSpc>
            </a:pPr>
            <a:r>
              <a:rPr lang="en-US" sz="17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Total Actives: 29.18 mg/g</a:t>
            </a:r>
          </a:p>
          <a:p>
            <a:pPr algn="ctr" marL="0" indent="0" lvl="0">
              <a:lnSpc>
                <a:spcPts val="2627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7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323556" y="3133671"/>
            <a:ext cx="3277148" cy="42624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10654 </a:t>
            </a:r>
          </a:p>
          <a:p>
            <a:pPr algn="ctr">
              <a:lnSpc>
                <a:spcPts val="32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677"/>
              </a:lnSpc>
            </a:pPr>
            <a:r>
              <a:rPr lang="en-US" sz="24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BB Toque F8 Nerds</a:t>
            </a:r>
          </a:p>
          <a:p>
            <a:pPr algn="ctr">
              <a:lnSpc>
                <a:spcPts val="26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550"/>
              </a:lnSpc>
            </a:pPr>
            <a:r>
              <a:rPr lang="en-US" sz="1700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Total Actives: 31.52 mg/g</a:t>
            </a:r>
          </a:p>
          <a:p>
            <a:pPr algn="ctr" marL="0" indent="0" lvl="0">
              <a:lnSpc>
                <a:spcPts val="2550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1727809" y="391371"/>
            <a:ext cx="15138976" cy="637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3943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TOTAL ACTIVES IN BLOBS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670492" y="3143196"/>
            <a:ext cx="3277148" cy="40175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27"/>
              </a:lnSpc>
            </a:pPr>
            <a:r>
              <a:rPr lang="en-US" sz="23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527"/>
              </a:lnSpc>
            </a:pPr>
            <a:r>
              <a:rPr lang="en-US" sz="23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26804</a:t>
            </a:r>
          </a:p>
          <a:p>
            <a:pPr algn="ctr">
              <a:lnSpc>
                <a:spcPts val="3527"/>
              </a:lnSpc>
            </a:pPr>
          </a:p>
          <a:p>
            <a:pPr algn="ctr">
              <a:lnSpc>
                <a:spcPts val="3527"/>
              </a:lnSpc>
            </a:pPr>
            <a:r>
              <a:rPr lang="en-US" sz="23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4427"/>
              </a:lnSpc>
            </a:pPr>
            <a:r>
              <a:rPr lang="en-US" sz="2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TF8 Nerds</a:t>
            </a:r>
          </a:p>
          <a:p>
            <a:pPr algn="ctr">
              <a:lnSpc>
                <a:spcPts val="4427"/>
              </a:lnSpc>
            </a:pPr>
          </a:p>
          <a:p>
            <a:pPr algn="ctr">
              <a:lnSpc>
                <a:spcPts val="3527"/>
              </a:lnSpc>
            </a:pPr>
            <a:r>
              <a:rPr lang="en-US" sz="23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627"/>
              </a:lnSpc>
            </a:pPr>
            <a:r>
              <a:rPr lang="en-US" sz="17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Total Actives: 29.18 mg/g</a:t>
            </a:r>
          </a:p>
          <a:p>
            <a:pPr algn="ctr" marL="0" indent="0" lvl="0">
              <a:lnSpc>
                <a:spcPts val="2627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7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41361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227322" y="1969733"/>
            <a:ext cx="3833356" cy="5081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10542</a:t>
            </a:r>
          </a:p>
          <a:p>
            <a:pPr algn="ctr">
              <a:lnSpc>
                <a:spcPts val="4476"/>
              </a:lnSpc>
            </a:pP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599"/>
              </a:lnSpc>
            </a:pPr>
            <a:r>
              <a:rPr lang="en-US" sz="23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TOQUE F8 Nerds (Daz Dillinger)</a:t>
            </a:r>
          </a:p>
          <a:p>
            <a:pPr algn="ctr">
              <a:lnSpc>
                <a:spcPts val="4476"/>
              </a:lnSpc>
            </a:pP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3000"/>
              </a:lnSpc>
            </a:pPr>
            <a:r>
              <a:rPr lang="en-US" sz="2000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Total Actives: 32.48 mg/g</a:t>
            </a:r>
          </a:p>
          <a:p>
            <a:pPr algn="ctr" marL="0" indent="0" lvl="0">
              <a:lnSpc>
                <a:spcPts val="3424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1727809" y="391371"/>
            <a:ext cx="15138976" cy="1286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3943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TOTAL ACTIVES IN BLOBS</a:t>
            </a:r>
          </a:p>
          <a:p>
            <a:pPr algn="ctr">
              <a:lnSpc>
                <a:spcPts val="5126"/>
              </a:lnSpc>
            </a:pP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323556" y="3133671"/>
            <a:ext cx="3277148" cy="42624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10654 </a:t>
            </a:r>
          </a:p>
          <a:p>
            <a:pPr algn="ctr">
              <a:lnSpc>
                <a:spcPts val="32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677"/>
              </a:lnSpc>
            </a:pPr>
            <a:r>
              <a:rPr lang="en-US" sz="24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BB Toque F8 Nerds</a:t>
            </a:r>
          </a:p>
          <a:p>
            <a:pPr algn="ctr">
              <a:lnSpc>
                <a:spcPts val="26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550"/>
              </a:lnSpc>
            </a:pPr>
            <a:r>
              <a:rPr lang="en-US" sz="1700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Total Actives: 31.52 mg/g</a:t>
            </a:r>
          </a:p>
          <a:p>
            <a:pPr algn="ctr" marL="0" indent="0" lvl="0">
              <a:lnSpc>
                <a:spcPts val="2550"/>
              </a:lnSpc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12670492" y="3143196"/>
            <a:ext cx="3277148" cy="40175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27"/>
              </a:lnSpc>
            </a:pPr>
            <a:r>
              <a:rPr lang="en-US" sz="23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527"/>
              </a:lnSpc>
            </a:pPr>
            <a:r>
              <a:rPr lang="en-US" sz="23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26804</a:t>
            </a:r>
          </a:p>
          <a:p>
            <a:pPr algn="ctr">
              <a:lnSpc>
                <a:spcPts val="3527"/>
              </a:lnSpc>
            </a:pPr>
          </a:p>
          <a:p>
            <a:pPr algn="ctr">
              <a:lnSpc>
                <a:spcPts val="3527"/>
              </a:lnSpc>
            </a:pPr>
            <a:r>
              <a:rPr lang="en-US" sz="23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4427"/>
              </a:lnSpc>
            </a:pPr>
            <a:r>
              <a:rPr lang="en-US" sz="2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TF8 Nerds</a:t>
            </a:r>
          </a:p>
          <a:p>
            <a:pPr algn="ctr">
              <a:lnSpc>
                <a:spcPts val="4427"/>
              </a:lnSpc>
            </a:pPr>
          </a:p>
          <a:p>
            <a:pPr algn="ctr">
              <a:lnSpc>
                <a:spcPts val="3527"/>
              </a:lnSpc>
            </a:pPr>
            <a:r>
              <a:rPr lang="en-US" sz="23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627"/>
              </a:lnSpc>
            </a:pPr>
            <a:r>
              <a:rPr lang="en-US" sz="17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Total Actives: 29.18 mg/g</a:t>
            </a:r>
          </a:p>
          <a:p>
            <a:pPr algn="ctr" marL="0" indent="0" lvl="0">
              <a:lnSpc>
                <a:spcPts val="2627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7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0" y="191259"/>
            <a:ext cx="18598448" cy="837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57"/>
              </a:lnSpc>
            </a:pPr>
            <a:r>
              <a:rPr lang="en-US" sz="5197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TOTAL ACTIVES EXOTICS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</p:spTree>
  </p:cSld>
  <p:clrMapOvr>
    <a:masterClrMapping/>
  </p:clrMapOvr>
  <p:transition spd="fast">
    <p:fade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5626385" y="1028700"/>
            <a:ext cx="3680187" cy="9547655"/>
          </a:xfrm>
          <a:custGeom>
            <a:avLst/>
            <a:gdLst/>
            <a:ahLst/>
            <a:cxnLst/>
            <a:rect r="r" b="b" t="t" l="l"/>
            <a:pathLst>
              <a:path h="9547655" w="3680187">
                <a:moveTo>
                  <a:pt x="3680187" y="0"/>
                </a:moveTo>
                <a:lnTo>
                  <a:pt x="0" y="0"/>
                </a:lnTo>
                <a:lnTo>
                  <a:pt x="0" y="9547655"/>
                </a:lnTo>
                <a:lnTo>
                  <a:pt x="3680187" y="9547655"/>
                </a:lnTo>
                <a:lnTo>
                  <a:pt x="3680187" y="0"/>
                </a:lnTo>
                <a:close/>
              </a:path>
            </a:pathLst>
          </a:custGeom>
          <a:blipFill>
            <a:blip r:embed="rId5">
              <a:alphaModFix amt="7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1016273" y="1302616"/>
            <a:ext cx="3680187" cy="9547655"/>
          </a:xfrm>
          <a:custGeom>
            <a:avLst/>
            <a:gdLst/>
            <a:ahLst/>
            <a:cxnLst/>
            <a:rect r="r" b="b" t="t" l="l"/>
            <a:pathLst>
              <a:path h="9547655" w="3680187">
                <a:moveTo>
                  <a:pt x="0" y="0"/>
                </a:moveTo>
                <a:lnTo>
                  <a:pt x="3680187" y="0"/>
                </a:lnTo>
                <a:lnTo>
                  <a:pt x="3680187" y="9547654"/>
                </a:lnTo>
                <a:lnTo>
                  <a:pt x="0" y="95476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5531" y="139769"/>
            <a:ext cx="18182469" cy="112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EXTRACT CHAMPIONS</a:t>
            </a:r>
          </a:p>
        </p:txBody>
      </p:sp>
    </p:spTree>
  </p:cSld>
  <p:clrMapOvr>
    <a:masterClrMapping/>
  </p:clrMapOvr>
  <p:transition spd="fast">
    <p:fade/>
  </p:transition>
</p:sld>
</file>

<file path=ppt/slides/slide8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2670492" y="3062234"/>
            <a:ext cx="3277148" cy="43538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29288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4049"/>
              </a:lnSpc>
            </a:pPr>
            <a:r>
              <a:rPr lang="en-US" sz="26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Ps.</a:t>
            </a:r>
            <a:r>
              <a:rPr lang="en-US" sz="26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 ingeli</a:t>
            </a:r>
          </a:p>
          <a:p>
            <a:pPr algn="ctr">
              <a:lnSpc>
                <a:spcPts val="29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849"/>
              </a:lnSpc>
            </a:pPr>
            <a:r>
              <a:rPr lang="en-US" sz="18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Total Actives: 42.80 mg/g</a:t>
            </a:r>
          </a:p>
          <a:p>
            <a:pPr algn="ctr" marL="0" indent="0" lvl="0">
              <a:lnSpc>
                <a:spcPts val="2849"/>
              </a:lnSpc>
            </a:pP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0" y="191259"/>
            <a:ext cx="18598448" cy="837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57"/>
              </a:lnSpc>
            </a:pPr>
            <a:r>
              <a:rPr lang="en-US" sz="5197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TOTAL ACTIVES EXOTICS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</p:spTree>
  </p:cSld>
  <p:clrMapOvr>
    <a:masterClrMapping/>
  </p:clrMapOvr>
  <p:transition spd="slow">
    <p:fade/>
  </p:transition>
</p:sld>
</file>

<file path=ppt/slides/slide8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342658" y="3133671"/>
            <a:ext cx="3277148" cy="4333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25288 </a:t>
            </a:r>
          </a:p>
          <a:p>
            <a:pPr algn="ctr">
              <a:lnSpc>
                <a:spcPts val="32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TTBVI </a:t>
            </a:r>
          </a:p>
          <a:p>
            <a:pPr algn="ctr">
              <a:lnSpc>
                <a:spcPts val="307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Total Actives: 45.43 mg/g</a:t>
            </a:r>
          </a:p>
          <a:p>
            <a:pPr algn="ctr" marL="0" indent="0" lvl="0">
              <a:lnSpc>
                <a:spcPts val="2927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0" y="191259"/>
            <a:ext cx="18598448" cy="837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57"/>
              </a:lnSpc>
            </a:pPr>
            <a:r>
              <a:rPr lang="en-US" sz="5197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TOTAL ACTIVES EXOTICS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670492" y="3062234"/>
            <a:ext cx="3277148" cy="43538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29288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4049"/>
              </a:lnSpc>
            </a:pPr>
            <a:r>
              <a:rPr lang="en-US" sz="26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Ps.</a:t>
            </a:r>
            <a:r>
              <a:rPr lang="en-US" sz="26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 ingeli</a:t>
            </a:r>
          </a:p>
          <a:p>
            <a:pPr algn="ctr">
              <a:lnSpc>
                <a:spcPts val="29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849"/>
              </a:lnSpc>
            </a:pPr>
            <a:r>
              <a:rPr lang="en-US" sz="18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Total Actives: 42.80 mg/g</a:t>
            </a:r>
          </a:p>
          <a:p>
            <a:pPr algn="ctr" marL="0" indent="0" lvl="0">
              <a:lnSpc>
                <a:spcPts val="2849"/>
              </a:lnSpc>
            </a:pPr>
          </a:p>
        </p:txBody>
      </p:sp>
    </p:spTree>
  </p:cSld>
  <p:clrMapOvr>
    <a:masterClrMapping/>
  </p:clrMapOvr>
  <p:transition spd="slow">
    <p:fade/>
  </p:transition>
</p:sld>
</file>

<file path=ppt/slides/slide8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228471" y="2124293"/>
            <a:ext cx="3833356" cy="5262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4926"/>
              </a:lnSpc>
            </a:pPr>
            <a:r>
              <a:rPr lang="en-US" sz="32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26804</a:t>
            </a:r>
          </a:p>
          <a:p>
            <a:pPr algn="ctr">
              <a:lnSpc>
                <a:spcPts val="4926"/>
              </a:lnSpc>
            </a:pP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4776"/>
              </a:lnSpc>
            </a:pPr>
            <a:r>
              <a:rPr lang="en-US" sz="31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TTBVI</a:t>
            </a:r>
          </a:p>
          <a:p>
            <a:pPr algn="ctr">
              <a:lnSpc>
                <a:spcPts val="3726"/>
              </a:lnSpc>
            </a:pP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3424"/>
              </a:lnSpc>
            </a:pPr>
            <a:r>
              <a:rPr lang="en-US" sz="2282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Total Actives: 50.75 mg/g</a:t>
            </a:r>
          </a:p>
          <a:p>
            <a:pPr algn="ctr" marL="0" indent="0" lvl="0">
              <a:lnSpc>
                <a:spcPts val="3424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0" y="191259"/>
            <a:ext cx="18598448" cy="837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57"/>
              </a:lnSpc>
            </a:pPr>
            <a:r>
              <a:rPr lang="en-US" sz="5197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TOTAL ACTIVES EXOTICS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670492" y="3062234"/>
            <a:ext cx="3277148" cy="43538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29288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4049"/>
              </a:lnSpc>
            </a:pPr>
            <a:r>
              <a:rPr lang="en-US" sz="26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Ps.</a:t>
            </a:r>
            <a:r>
              <a:rPr lang="en-US" sz="26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 ingeli</a:t>
            </a:r>
          </a:p>
          <a:p>
            <a:pPr algn="ctr">
              <a:lnSpc>
                <a:spcPts val="29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849"/>
              </a:lnSpc>
            </a:pPr>
            <a:r>
              <a:rPr lang="en-US" sz="18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Total Actives: 42.80 mg/g</a:t>
            </a:r>
          </a:p>
          <a:p>
            <a:pPr algn="ctr" marL="0" indent="0" lvl="0">
              <a:lnSpc>
                <a:spcPts val="2849"/>
              </a:lnSpc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2342658" y="3133671"/>
            <a:ext cx="3277148" cy="4333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25288 </a:t>
            </a:r>
          </a:p>
          <a:p>
            <a:pPr algn="ctr">
              <a:lnSpc>
                <a:spcPts val="32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TTBVI </a:t>
            </a:r>
          </a:p>
          <a:p>
            <a:pPr algn="ctr">
              <a:lnSpc>
                <a:spcPts val="307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Total Actives: 45.43 mg/g</a:t>
            </a:r>
          </a:p>
          <a:p>
            <a:pPr algn="ctr" marL="0" indent="0" lvl="0">
              <a:lnSpc>
                <a:spcPts val="2927"/>
              </a:lnSpc>
            </a:pPr>
          </a:p>
        </p:txBody>
      </p:sp>
    </p:spTree>
  </p:cSld>
  <p:clrMapOvr>
    <a:masterClrMapping/>
  </p:clrMapOvr>
  <p:transition spd="slow">
    <p:fade/>
  </p:transition>
</p:sld>
</file>

<file path=ppt/slides/slide8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727809" y="391371"/>
            <a:ext cx="15138976" cy="1286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3943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TOTAL ACTIVES IN CUBENSIS</a:t>
            </a:r>
          </a:p>
          <a:p>
            <a:pPr algn="ctr">
              <a:lnSpc>
                <a:spcPts val="5126"/>
              </a:lnSpc>
            </a:pP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</p:spTree>
  </p:cSld>
  <p:clrMapOvr>
    <a:masterClrMapping/>
  </p:clrMapOvr>
  <p:transition spd="slow">
    <p:fade/>
  </p:transition>
</p:sld>
</file>

<file path=ppt/slides/slide8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727809" y="391371"/>
            <a:ext cx="15138976" cy="1286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3943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TOTAL ACTIVES IN CUBENSIS</a:t>
            </a:r>
          </a:p>
          <a:p>
            <a:pPr algn="ctr">
              <a:lnSpc>
                <a:spcPts val="5126"/>
              </a:lnSpc>
            </a:pP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670492" y="3076521"/>
            <a:ext cx="3277148" cy="37966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10654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149"/>
              </a:lnSpc>
            </a:pPr>
            <a:r>
              <a:rPr lang="en-US" sz="20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Starry Night APE</a:t>
            </a:r>
          </a:p>
          <a:p>
            <a:pPr algn="ctr">
              <a:lnSpc>
                <a:spcPts val="517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477"/>
              </a:lnSpc>
            </a:pPr>
            <a:r>
              <a:rPr lang="en-US" sz="16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Total Actives: 29.30 mg/g</a:t>
            </a:r>
          </a:p>
        </p:txBody>
      </p:sp>
    </p:spTree>
  </p:cSld>
  <p:clrMapOvr>
    <a:masterClrMapping/>
  </p:clrMapOvr>
  <p:transition spd="fast">
    <p:fade/>
  </p:transition>
</p:sld>
</file>

<file path=ppt/slides/slide8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727809" y="391371"/>
            <a:ext cx="15138976" cy="1286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3943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TOTAL ACTIVES IN CUBENSIS</a:t>
            </a:r>
          </a:p>
          <a:p>
            <a:pPr algn="ctr">
              <a:lnSpc>
                <a:spcPts val="5126"/>
              </a:lnSpc>
            </a:pP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670492" y="3076521"/>
            <a:ext cx="3277148" cy="37966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10654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149"/>
              </a:lnSpc>
            </a:pPr>
            <a:r>
              <a:rPr lang="en-US" sz="20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Starry Night APE</a:t>
            </a:r>
          </a:p>
          <a:p>
            <a:pPr algn="ctr">
              <a:lnSpc>
                <a:spcPts val="517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477"/>
              </a:lnSpc>
            </a:pPr>
            <a:r>
              <a:rPr lang="en-US" sz="16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Total Actives: 29.30 mg/g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323556" y="3133671"/>
            <a:ext cx="3277148" cy="3976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10500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077"/>
              </a:lnSpc>
            </a:pPr>
            <a:r>
              <a:rPr lang="en-US" sz="20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Chocolate Krinkle Brains</a:t>
            </a:r>
          </a:p>
          <a:p>
            <a:pPr algn="ctr">
              <a:lnSpc>
                <a:spcPts val="35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 marL="0" indent="0" lvl="0">
              <a:lnSpc>
                <a:spcPts val="2550"/>
              </a:lnSpc>
            </a:pPr>
            <a:r>
              <a:rPr lang="en-US" sz="1700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Total Actives: 31.26 mg/g</a:t>
            </a:r>
          </a:p>
        </p:txBody>
      </p:sp>
    </p:spTree>
  </p:cSld>
  <p:clrMapOvr>
    <a:masterClrMapping/>
  </p:clrMapOvr>
  <p:transition spd="fast">
    <p:fade/>
  </p:transition>
</p:sld>
</file>

<file path=ppt/slides/slide8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426833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0" y="0"/>
                </a:moveTo>
                <a:lnTo>
                  <a:pt x="6398514" y="0"/>
                </a:lnTo>
                <a:lnTo>
                  <a:pt x="63985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4394569" y="2620670"/>
            <a:ext cx="6398514" cy="8229600"/>
          </a:xfrm>
          <a:custGeom>
            <a:avLst/>
            <a:gdLst/>
            <a:ahLst/>
            <a:cxnLst/>
            <a:rect r="r" b="b" t="t" l="l"/>
            <a:pathLst>
              <a:path h="8229600" w="6398514">
                <a:moveTo>
                  <a:pt x="6398514" y="0"/>
                </a:moveTo>
                <a:lnTo>
                  <a:pt x="0" y="0"/>
                </a:lnTo>
                <a:lnTo>
                  <a:pt x="0" y="8229600"/>
                </a:lnTo>
                <a:lnTo>
                  <a:pt x="6398514" y="8229600"/>
                </a:lnTo>
                <a:lnTo>
                  <a:pt x="639851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131931" y="1969733"/>
            <a:ext cx="4024138" cy="52241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25288</a:t>
            </a:r>
          </a:p>
          <a:p>
            <a:pPr algn="ctr">
              <a:lnSpc>
                <a:spcPts val="4476"/>
              </a:lnSpc>
            </a:pPr>
          </a:p>
          <a:p>
            <a:pPr algn="ctr">
              <a:lnSpc>
                <a:spcPts val="4476"/>
              </a:lnSpc>
            </a:pPr>
            <a:r>
              <a:rPr lang="en-US" sz="29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900"/>
              </a:lnSpc>
            </a:pPr>
            <a:r>
              <a:rPr lang="en-US" sz="2600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Starry Night "Thunder Clouds"</a:t>
            </a:r>
          </a:p>
          <a:p>
            <a:pPr algn="ctr">
              <a:lnSpc>
                <a:spcPts val="5826"/>
              </a:lnSpc>
            </a:pPr>
          </a:p>
          <a:p>
            <a:pPr algn="ctr">
              <a:lnSpc>
                <a:spcPts val="4026"/>
              </a:lnSpc>
            </a:pPr>
            <a:r>
              <a:rPr lang="en-US" sz="2684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674"/>
              </a:lnSpc>
            </a:pPr>
            <a:r>
              <a:rPr lang="en-US" sz="1782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Total Actives: 35.10 mg/g</a:t>
            </a:r>
          </a:p>
          <a:p>
            <a:pPr algn="ctr" marL="0" indent="0" lvl="0">
              <a:lnSpc>
                <a:spcPts val="3424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1727809" y="391371"/>
            <a:ext cx="15138976" cy="1286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3943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HIGHEST TOTAL ACTIVES IN CUBENSIS</a:t>
            </a:r>
          </a:p>
          <a:p>
            <a:pPr algn="ctr">
              <a:lnSpc>
                <a:spcPts val="5126"/>
              </a:lnSpc>
            </a:pP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323556" y="3133671"/>
            <a:ext cx="3277148" cy="3976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10500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077"/>
              </a:lnSpc>
            </a:pPr>
            <a:r>
              <a:rPr lang="en-US" sz="20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Chocolate Krinkle Brains</a:t>
            </a:r>
          </a:p>
          <a:p>
            <a:pPr algn="ctr">
              <a:lnSpc>
                <a:spcPts val="35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 marL="0" indent="0" lvl="0">
              <a:lnSpc>
                <a:spcPts val="2550"/>
              </a:lnSpc>
            </a:pPr>
            <a:r>
              <a:rPr lang="en-US" sz="1700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Total Actives: 31.26 mg/g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670492" y="3076521"/>
            <a:ext cx="3277148" cy="37966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10654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149"/>
              </a:lnSpc>
            </a:pPr>
            <a:r>
              <a:rPr lang="en-US" sz="2099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Starry Night APE</a:t>
            </a:r>
          </a:p>
          <a:p>
            <a:pPr algn="ctr">
              <a:lnSpc>
                <a:spcPts val="517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>
              <a:lnSpc>
                <a:spcPts val="2477"/>
              </a:lnSpc>
            </a:pPr>
            <a:r>
              <a:rPr lang="en-US" sz="16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Total Actives: 29.30 mg/g</a:t>
            </a:r>
          </a:p>
        </p:txBody>
      </p:sp>
    </p:spTree>
  </p:cSld>
  <p:clrMapOvr>
    <a:masterClrMapping/>
  </p:clrMapOvr>
  <p:transition spd="fast">
    <p:fade/>
  </p:transition>
</p:sld>
</file>

<file path=ppt/slides/slide8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248138" y="2497811"/>
            <a:ext cx="13688970" cy="6558994"/>
            <a:chOff x="0" y="0"/>
            <a:chExt cx="3605325" cy="172747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605325" cy="1727472"/>
            </a:xfrm>
            <a:custGeom>
              <a:avLst/>
              <a:gdLst/>
              <a:ahLst/>
              <a:cxnLst/>
              <a:rect r="r" b="b" t="t" l="l"/>
              <a:pathLst>
                <a:path h="1727472" w="3605325">
                  <a:moveTo>
                    <a:pt x="0" y="0"/>
                  </a:moveTo>
                  <a:lnTo>
                    <a:pt x="3605325" y="0"/>
                  </a:lnTo>
                  <a:lnTo>
                    <a:pt x="3605325" y="1727472"/>
                  </a:lnTo>
                  <a:lnTo>
                    <a:pt x="0" y="1727472"/>
                  </a:lnTo>
                  <a:close/>
                </a:path>
              </a:pathLst>
            </a:custGeom>
            <a:solidFill>
              <a:srgbClr val="0375CD"/>
            </a:solidFill>
            <a:ln w="266700" cap="sq">
              <a:solidFill>
                <a:srgbClr val="4430A1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3605325" cy="17846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10800000">
            <a:off x="15887351" y="3323070"/>
            <a:ext cx="3616081" cy="4562878"/>
          </a:xfrm>
          <a:custGeom>
            <a:avLst/>
            <a:gdLst/>
            <a:ahLst/>
            <a:cxnLst/>
            <a:rect r="r" b="b" t="t" l="l"/>
            <a:pathLst>
              <a:path h="4562878" w="3616081">
                <a:moveTo>
                  <a:pt x="0" y="0"/>
                </a:moveTo>
                <a:lnTo>
                  <a:pt x="3616081" y="0"/>
                </a:lnTo>
                <a:lnTo>
                  <a:pt x="3616081" y="4562878"/>
                </a:lnTo>
                <a:lnTo>
                  <a:pt x="0" y="4562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5887351" y="5604509"/>
            <a:ext cx="3616081" cy="4562878"/>
          </a:xfrm>
          <a:custGeom>
            <a:avLst/>
            <a:gdLst/>
            <a:ahLst/>
            <a:cxnLst/>
            <a:rect r="r" b="b" t="t" l="l"/>
            <a:pathLst>
              <a:path h="4562878" w="3616081">
                <a:moveTo>
                  <a:pt x="3616081" y="0"/>
                </a:moveTo>
                <a:lnTo>
                  <a:pt x="0" y="0"/>
                </a:lnTo>
                <a:lnTo>
                  <a:pt x="0" y="4562878"/>
                </a:lnTo>
                <a:lnTo>
                  <a:pt x="3616081" y="4562878"/>
                </a:lnTo>
                <a:lnTo>
                  <a:pt x="3616081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2273506" y="3302634"/>
            <a:ext cx="13964259" cy="6864753"/>
            <a:chOff x="0" y="0"/>
            <a:chExt cx="11805029" cy="58032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805029" cy="5803287"/>
            </a:xfrm>
            <a:custGeom>
              <a:avLst/>
              <a:gdLst/>
              <a:ahLst/>
              <a:cxnLst/>
              <a:rect r="r" b="b" t="t" l="l"/>
              <a:pathLst>
                <a:path h="5803287" w="11805029">
                  <a:moveTo>
                    <a:pt x="11680568" y="5803287"/>
                  </a:moveTo>
                  <a:lnTo>
                    <a:pt x="124460" y="5803287"/>
                  </a:lnTo>
                  <a:cubicBezTo>
                    <a:pt x="55880" y="5803287"/>
                    <a:pt x="0" y="5747407"/>
                    <a:pt x="0" y="56788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680568" y="0"/>
                  </a:lnTo>
                  <a:cubicBezTo>
                    <a:pt x="11749149" y="0"/>
                    <a:pt x="11805029" y="55880"/>
                    <a:pt x="11805029" y="124460"/>
                  </a:cubicBezTo>
                  <a:lnTo>
                    <a:pt x="11805029" y="5678827"/>
                  </a:lnTo>
                  <a:cubicBezTo>
                    <a:pt x="11805029" y="5747407"/>
                    <a:pt x="11749149" y="5803287"/>
                    <a:pt x="11680568" y="5803287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B393B">
                    <a:alpha val="100000"/>
                  </a:srgbClr>
                </a:gs>
                <a:gs pos="100000">
                  <a:srgbClr val="0C21A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</p:grpSp>
      <p:sp>
        <p:nvSpPr>
          <p:cNvPr name="Freeform 9" id="9"/>
          <p:cNvSpPr/>
          <p:nvPr/>
        </p:nvSpPr>
        <p:spPr>
          <a:xfrm flipH="true" flipV="false" rot="0">
            <a:off x="13011367" y="2876363"/>
            <a:ext cx="5751969" cy="8229600"/>
          </a:xfrm>
          <a:custGeom>
            <a:avLst/>
            <a:gdLst/>
            <a:ahLst/>
            <a:cxnLst/>
            <a:rect r="r" b="b" t="t" l="l"/>
            <a:pathLst>
              <a:path h="8229600" w="5751969">
                <a:moveTo>
                  <a:pt x="5751969" y="0"/>
                </a:moveTo>
                <a:lnTo>
                  <a:pt x="0" y="0"/>
                </a:lnTo>
                <a:lnTo>
                  <a:pt x="0" y="8229600"/>
                </a:lnTo>
                <a:lnTo>
                  <a:pt x="5751969" y="8229600"/>
                </a:lnTo>
                <a:lnTo>
                  <a:pt x="5751969" y="0"/>
                </a:lnTo>
                <a:close/>
              </a:path>
            </a:pathLst>
          </a:custGeom>
          <a:blipFill>
            <a:blip r:embed="rId3"/>
            <a:stretch>
              <a:fillRect l="0" t="0" r="-1124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190038" y="8937781"/>
            <a:ext cx="10374765" cy="1509541"/>
          </a:xfrm>
          <a:custGeom>
            <a:avLst/>
            <a:gdLst/>
            <a:ahLst/>
            <a:cxnLst/>
            <a:rect r="r" b="b" t="t" l="l"/>
            <a:pathLst>
              <a:path h="1509541" w="10374765">
                <a:moveTo>
                  <a:pt x="0" y="0"/>
                </a:moveTo>
                <a:lnTo>
                  <a:pt x="10374765" y="0"/>
                </a:lnTo>
                <a:lnTo>
                  <a:pt x="10374765" y="1509542"/>
                </a:lnTo>
                <a:lnTo>
                  <a:pt x="0" y="15095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97696" r="0" b="-21415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539761" y="0"/>
            <a:ext cx="5279174" cy="8937781"/>
          </a:xfrm>
          <a:custGeom>
            <a:avLst/>
            <a:gdLst/>
            <a:ahLst/>
            <a:cxnLst/>
            <a:rect r="r" b="b" t="t" l="l"/>
            <a:pathLst>
              <a:path h="8937781" w="5279174">
                <a:moveTo>
                  <a:pt x="0" y="0"/>
                </a:moveTo>
                <a:lnTo>
                  <a:pt x="5279174" y="0"/>
                </a:lnTo>
                <a:lnTo>
                  <a:pt x="5279174" y="8937781"/>
                </a:lnTo>
                <a:lnTo>
                  <a:pt x="0" y="89377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6070" t="0" r="-19127" b="-5881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394134" y="3901461"/>
            <a:ext cx="2893866" cy="5055370"/>
          </a:xfrm>
          <a:custGeom>
            <a:avLst/>
            <a:gdLst/>
            <a:ahLst/>
            <a:cxnLst/>
            <a:rect r="r" b="b" t="t" l="l"/>
            <a:pathLst>
              <a:path h="5055370" w="2893866">
                <a:moveTo>
                  <a:pt x="0" y="0"/>
                </a:moveTo>
                <a:lnTo>
                  <a:pt x="2893866" y="0"/>
                </a:lnTo>
                <a:lnTo>
                  <a:pt x="2893866" y="5055370"/>
                </a:lnTo>
                <a:lnTo>
                  <a:pt x="0" y="50553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87233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283020" y="5064317"/>
            <a:ext cx="4893267" cy="4298758"/>
          </a:xfrm>
          <a:custGeom>
            <a:avLst/>
            <a:gdLst/>
            <a:ahLst/>
            <a:cxnLst/>
            <a:rect r="r" b="b" t="t" l="l"/>
            <a:pathLst>
              <a:path h="4298758" w="4893267">
                <a:moveTo>
                  <a:pt x="0" y="0"/>
                </a:moveTo>
                <a:lnTo>
                  <a:pt x="4893267" y="0"/>
                </a:lnTo>
                <a:lnTo>
                  <a:pt x="4893267" y="4298758"/>
                </a:lnTo>
                <a:lnTo>
                  <a:pt x="0" y="42987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-1171582" y="5064317"/>
            <a:ext cx="4893267" cy="4298758"/>
          </a:xfrm>
          <a:custGeom>
            <a:avLst/>
            <a:gdLst/>
            <a:ahLst/>
            <a:cxnLst/>
            <a:rect r="r" b="b" t="t" l="l"/>
            <a:pathLst>
              <a:path h="4298758" w="4893267">
                <a:moveTo>
                  <a:pt x="4893267" y="0"/>
                </a:moveTo>
                <a:lnTo>
                  <a:pt x="0" y="0"/>
                </a:lnTo>
                <a:lnTo>
                  <a:pt x="0" y="4298758"/>
                </a:lnTo>
                <a:lnTo>
                  <a:pt x="4893267" y="4298758"/>
                </a:lnTo>
                <a:lnTo>
                  <a:pt x="4893267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-137102" y="3882411"/>
            <a:ext cx="2756187" cy="5055370"/>
          </a:xfrm>
          <a:custGeom>
            <a:avLst/>
            <a:gdLst/>
            <a:ahLst/>
            <a:cxnLst/>
            <a:rect r="r" b="b" t="t" l="l"/>
            <a:pathLst>
              <a:path h="5055370" w="2756187">
                <a:moveTo>
                  <a:pt x="2756187" y="0"/>
                </a:moveTo>
                <a:lnTo>
                  <a:pt x="0" y="0"/>
                </a:lnTo>
                <a:lnTo>
                  <a:pt x="0" y="5055370"/>
                </a:lnTo>
                <a:lnTo>
                  <a:pt x="2756187" y="5055370"/>
                </a:lnTo>
                <a:lnTo>
                  <a:pt x="2756187" y="0"/>
                </a:lnTo>
                <a:close/>
              </a:path>
            </a:pathLst>
          </a:custGeom>
          <a:blipFill>
            <a:blip r:embed="rId6"/>
            <a:stretch>
              <a:fillRect l="-3351" t="0" r="-93234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-1481289" y="-9525"/>
            <a:ext cx="5279174" cy="8937781"/>
          </a:xfrm>
          <a:custGeom>
            <a:avLst/>
            <a:gdLst/>
            <a:ahLst/>
            <a:cxnLst/>
            <a:rect r="r" b="b" t="t" l="l"/>
            <a:pathLst>
              <a:path h="8937781" w="5279174">
                <a:moveTo>
                  <a:pt x="5279174" y="0"/>
                </a:moveTo>
                <a:lnTo>
                  <a:pt x="0" y="0"/>
                </a:lnTo>
                <a:lnTo>
                  <a:pt x="0" y="8937781"/>
                </a:lnTo>
                <a:lnTo>
                  <a:pt x="5279174" y="8937781"/>
                </a:lnTo>
                <a:lnTo>
                  <a:pt x="5279174" y="0"/>
                </a:lnTo>
                <a:close/>
              </a:path>
            </a:pathLst>
          </a:custGeom>
          <a:blipFill>
            <a:blip r:embed="rId5"/>
            <a:stretch>
              <a:fillRect l="-286070" t="0" r="-19127" b="-5881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-184727" y="8937781"/>
            <a:ext cx="10374765" cy="1509541"/>
          </a:xfrm>
          <a:custGeom>
            <a:avLst/>
            <a:gdLst/>
            <a:ahLst/>
            <a:cxnLst/>
            <a:rect r="r" b="b" t="t" l="l"/>
            <a:pathLst>
              <a:path h="1509541" w="10374765">
                <a:moveTo>
                  <a:pt x="0" y="0"/>
                </a:moveTo>
                <a:lnTo>
                  <a:pt x="10374765" y="0"/>
                </a:lnTo>
                <a:lnTo>
                  <a:pt x="10374765" y="1509542"/>
                </a:lnTo>
                <a:lnTo>
                  <a:pt x="0" y="15095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97696" r="0" b="-21415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4551381" y="4868635"/>
            <a:ext cx="435257" cy="629448"/>
          </a:xfrm>
          <a:custGeom>
            <a:avLst/>
            <a:gdLst/>
            <a:ahLst/>
            <a:cxnLst/>
            <a:rect r="r" b="b" t="t" l="l"/>
            <a:pathLst>
              <a:path h="629448" w="435257">
                <a:moveTo>
                  <a:pt x="0" y="0"/>
                </a:moveTo>
                <a:lnTo>
                  <a:pt x="435257" y="0"/>
                </a:lnTo>
                <a:lnTo>
                  <a:pt x="435257" y="629449"/>
                </a:lnTo>
                <a:lnTo>
                  <a:pt x="0" y="6294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54291" t="-270432" r="-1243440" b="-825724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-51377" y="19050"/>
            <a:ext cx="18288000" cy="2581122"/>
          </a:xfrm>
          <a:custGeom>
            <a:avLst/>
            <a:gdLst/>
            <a:ahLst/>
            <a:cxnLst/>
            <a:rect r="r" b="b" t="t" l="l"/>
            <a:pathLst>
              <a:path h="2581122" w="18288000">
                <a:moveTo>
                  <a:pt x="0" y="0"/>
                </a:moveTo>
                <a:lnTo>
                  <a:pt x="18288000" y="0"/>
                </a:lnTo>
                <a:lnTo>
                  <a:pt x="18288000" y="2581122"/>
                </a:lnTo>
                <a:lnTo>
                  <a:pt x="0" y="25811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13602" b="-434095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3074526" y="4868635"/>
            <a:ext cx="435257" cy="629448"/>
          </a:xfrm>
          <a:custGeom>
            <a:avLst/>
            <a:gdLst/>
            <a:ahLst/>
            <a:cxnLst/>
            <a:rect r="r" b="b" t="t" l="l"/>
            <a:pathLst>
              <a:path h="629448" w="435257">
                <a:moveTo>
                  <a:pt x="0" y="0"/>
                </a:moveTo>
                <a:lnTo>
                  <a:pt x="435257" y="0"/>
                </a:lnTo>
                <a:lnTo>
                  <a:pt x="435257" y="629449"/>
                </a:lnTo>
                <a:lnTo>
                  <a:pt x="0" y="6294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54291" t="-270432" r="-1243440" b="-825724"/>
            </a:stretch>
          </a:blipFill>
        </p:spPr>
      </p:sp>
      <p:sp>
        <p:nvSpPr>
          <p:cNvPr name="Freeform 21" id="21"/>
          <p:cNvSpPr/>
          <p:nvPr/>
        </p:nvSpPr>
        <p:spPr>
          <a:xfrm flipH="true" flipV="false" rot="0">
            <a:off x="3050020" y="1038225"/>
            <a:ext cx="3405312" cy="1552422"/>
          </a:xfrm>
          <a:custGeom>
            <a:avLst/>
            <a:gdLst/>
            <a:ahLst/>
            <a:cxnLst/>
            <a:rect r="r" b="b" t="t" l="l"/>
            <a:pathLst>
              <a:path h="1552422" w="3405312">
                <a:moveTo>
                  <a:pt x="3405312" y="0"/>
                </a:moveTo>
                <a:lnTo>
                  <a:pt x="0" y="0"/>
                </a:lnTo>
                <a:lnTo>
                  <a:pt x="0" y="1552422"/>
                </a:lnTo>
                <a:lnTo>
                  <a:pt x="3405312" y="1552422"/>
                </a:lnTo>
                <a:lnTo>
                  <a:pt x="3405312" y="0"/>
                </a:lnTo>
                <a:close/>
              </a:path>
            </a:pathLst>
          </a:custGeom>
          <a:blipFill>
            <a:blip r:embed="rId5"/>
            <a:stretch>
              <a:fillRect l="-393676" t="-74435" r="-167889" b="-788495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9144000" y="457822"/>
            <a:ext cx="628932" cy="570878"/>
          </a:xfrm>
          <a:custGeom>
            <a:avLst/>
            <a:gdLst/>
            <a:ahLst/>
            <a:cxnLst/>
            <a:rect r="r" b="b" t="t" l="l"/>
            <a:pathLst>
              <a:path h="570878" w="628932">
                <a:moveTo>
                  <a:pt x="0" y="0"/>
                </a:moveTo>
                <a:lnTo>
                  <a:pt x="628932" y="0"/>
                </a:lnTo>
                <a:lnTo>
                  <a:pt x="628932" y="570878"/>
                </a:lnTo>
                <a:lnTo>
                  <a:pt x="0" y="5708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-36154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0" y="2614843"/>
            <a:ext cx="18288000" cy="8183880"/>
          </a:xfrm>
          <a:custGeom>
            <a:avLst/>
            <a:gdLst/>
            <a:ahLst/>
            <a:cxnLst/>
            <a:rect r="r" b="b" t="t" l="l"/>
            <a:pathLst>
              <a:path h="8183880" w="18288000">
                <a:moveTo>
                  <a:pt x="0" y="0"/>
                </a:moveTo>
                <a:lnTo>
                  <a:pt x="18288000" y="0"/>
                </a:lnTo>
                <a:lnTo>
                  <a:pt x="18288000" y="8183880"/>
                </a:lnTo>
                <a:lnTo>
                  <a:pt x="0" y="81838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4490046" y="3369417"/>
            <a:ext cx="9936841" cy="10994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99"/>
              </a:lnSpc>
            </a:pPr>
            <a:r>
              <a:rPr lang="en-US" sz="321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Psilocin EQ = Psilocybin * 0.719 + Psilocin</a:t>
            </a:r>
          </a:p>
          <a:p>
            <a:pPr algn="ctr">
              <a:lnSpc>
                <a:spcPts val="4499"/>
              </a:lnSpc>
            </a:pPr>
            <a:r>
              <a:rPr lang="en-US" sz="3213" b="true">
                <a:solidFill>
                  <a:srgbClr val="0B080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Red Line = Avg Psilocin Eq = 10.45 mg/g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94388" y="439737"/>
            <a:ext cx="15375455" cy="112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THE DATA VISUALIZED</a:t>
            </a:r>
          </a:p>
        </p:txBody>
      </p:sp>
    </p:spTree>
  </p:cSld>
  <p:clrMapOvr>
    <a:masterClrMapping/>
  </p:clrMapOvr>
  <p:transition spd="fast">
    <p:fade/>
  </p:transition>
</p:sld>
</file>

<file path=ppt/slides/slide8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8909206"/>
          </a:xfrm>
          <a:custGeom>
            <a:avLst/>
            <a:gdLst/>
            <a:ahLst/>
            <a:cxnLst/>
            <a:rect r="r" b="b" t="t" l="l"/>
            <a:pathLst>
              <a:path h="8909206" w="18288000">
                <a:moveTo>
                  <a:pt x="0" y="0"/>
                </a:moveTo>
                <a:lnTo>
                  <a:pt x="18288000" y="0"/>
                </a:lnTo>
                <a:lnTo>
                  <a:pt x="18288000" y="8909206"/>
                </a:lnTo>
                <a:lnTo>
                  <a:pt x="0" y="89092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3524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69818" y="2970320"/>
            <a:ext cx="10473173" cy="5938887"/>
          </a:xfrm>
          <a:custGeom>
            <a:avLst/>
            <a:gdLst/>
            <a:ahLst/>
            <a:cxnLst/>
            <a:rect r="r" b="b" t="t" l="l"/>
            <a:pathLst>
              <a:path h="5938887" w="10473173">
                <a:moveTo>
                  <a:pt x="0" y="0"/>
                </a:moveTo>
                <a:lnTo>
                  <a:pt x="10473172" y="0"/>
                </a:lnTo>
                <a:lnTo>
                  <a:pt x="10473172" y="5938886"/>
                </a:lnTo>
                <a:lnTo>
                  <a:pt x="0" y="59388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555" r="0" b="-14774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144000" y="2970320"/>
            <a:ext cx="10473173" cy="5938887"/>
          </a:xfrm>
          <a:custGeom>
            <a:avLst/>
            <a:gdLst/>
            <a:ahLst/>
            <a:cxnLst/>
            <a:rect r="r" b="b" t="t" l="l"/>
            <a:pathLst>
              <a:path h="5938887" w="10473173">
                <a:moveTo>
                  <a:pt x="0" y="0"/>
                </a:moveTo>
                <a:lnTo>
                  <a:pt x="10473173" y="0"/>
                </a:lnTo>
                <a:lnTo>
                  <a:pt x="10473173" y="5938886"/>
                </a:lnTo>
                <a:lnTo>
                  <a:pt x="0" y="59388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924" r="0" b="-14405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760158" y="3704390"/>
            <a:ext cx="8747361" cy="5204816"/>
          </a:xfrm>
          <a:custGeom>
            <a:avLst/>
            <a:gdLst/>
            <a:ahLst/>
            <a:cxnLst/>
            <a:rect r="r" b="b" t="t" l="l"/>
            <a:pathLst>
              <a:path h="5204816" w="8747361">
                <a:moveTo>
                  <a:pt x="0" y="0"/>
                </a:moveTo>
                <a:lnTo>
                  <a:pt x="8747361" y="0"/>
                </a:lnTo>
                <a:lnTo>
                  <a:pt x="8747361" y="5204816"/>
                </a:lnTo>
                <a:lnTo>
                  <a:pt x="0" y="52048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2170423" y="3704390"/>
            <a:ext cx="8747361" cy="5204816"/>
          </a:xfrm>
          <a:custGeom>
            <a:avLst/>
            <a:gdLst/>
            <a:ahLst/>
            <a:cxnLst/>
            <a:rect r="r" b="b" t="t" l="l"/>
            <a:pathLst>
              <a:path h="5204816" w="8747361">
                <a:moveTo>
                  <a:pt x="8747361" y="0"/>
                </a:moveTo>
                <a:lnTo>
                  <a:pt x="0" y="0"/>
                </a:lnTo>
                <a:lnTo>
                  <a:pt x="0" y="5204816"/>
                </a:lnTo>
                <a:lnTo>
                  <a:pt x="8747361" y="5204816"/>
                </a:lnTo>
                <a:lnTo>
                  <a:pt x="8747361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8909206"/>
            <a:ext cx="10374765" cy="1509541"/>
          </a:xfrm>
          <a:custGeom>
            <a:avLst/>
            <a:gdLst/>
            <a:ahLst/>
            <a:cxnLst/>
            <a:rect r="r" b="b" t="t" l="l"/>
            <a:pathLst>
              <a:path h="1509541" w="10374765">
                <a:moveTo>
                  <a:pt x="0" y="0"/>
                </a:moveTo>
                <a:lnTo>
                  <a:pt x="10374765" y="0"/>
                </a:lnTo>
                <a:lnTo>
                  <a:pt x="10374765" y="1509542"/>
                </a:lnTo>
                <a:lnTo>
                  <a:pt x="0" y="15095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97696" r="0" b="-21415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374765" y="8909206"/>
            <a:ext cx="10374765" cy="1509541"/>
          </a:xfrm>
          <a:custGeom>
            <a:avLst/>
            <a:gdLst/>
            <a:ahLst/>
            <a:cxnLst/>
            <a:rect r="r" b="b" t="t" l="l"/>
            <a:pathLst>
              <a:path h="1509541" w="10374765">
                <a:moveTo>
                  <a:pt x="0" y="0"/>
                </a:moveTo>
                <a:lnTo>
                  <a:pt x="10374765" y="0"/>
                </a:lnTo>
                <a:lnTo>
                  <a:pt x="10374765" y="1509542"/>
                </a:lnTo>
                <a:lnTo>
                  <a:pt x="0" y="15095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97696" r="0" b="-21415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2674029" y="2857565"/>
            <a:ext cx="13243660" cy="6051642"/>
            <a:chOff x="0" y="0"/>
            <a:chExt cx="3488042" cy="159384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488042" cy="1593848"/>
            </a:xfrm>
            <a:custGeom>
              <a:avLst/>
              <a:gdLst/>
              <a:ahLst/>
              <a:cxnLst/>
              <a:rect r="r" b="b" t="t" l="l"/>
              <a:pathLst>
                <a:path h="1593848" w="3488042">
                  <a:moveTo>
                    <a:pt x="29813" y="0"/>
                  </a:moveTo>
                  <a:lnTo>
                    <a:pt x="3458229" y="0"/>
                  </a:lnTo>
                  <a:cubicBezTo>
                    <a:pt x="3466136" y="0"/>
                    <a:pt x="3473719" y="3141"/>
                    <a:pt x="3479310" y="8732"/>
                  </a:cubicBezTo>
                  <a:cubicBezTo>
                    <a:pt x="3484901" y="14323"/>
                    <a:pt x="3488042" y="21906"/>
                    <a:pt x="3488042" y="29813"/>
                  </a:cubicBezTo>
                  <a:lnTo>
                    <a:pt x="3488042" y="1564035"/>
                  </a:lnTo>
                  <a:cubicBezTo>
                    <a:pt x="3488042" y="1571942"/>
                    <a:pt x="3484901" y="1579525"/>
                    <a:pt x="3479310" y="1585116"/>
                  </a:cubicBezTo>
                  <a:cubicBezTo>
                    <a:pt x="3473719" y="1590707"/>
                    <a:pt x="3466136" y="1593848"/>
                    <a:pt x="3458229" y="1593848"/>
                  </a:cubicBezTo>
                  <a:lnTo>
                    <a:pt x="29813" y="1593848"/>
                  </a:lnTo>
                  <a:cubicBezTo>
                    <a:pt x="21906" y="1593848"/>
                    <a:pt x="14323" y="1590707"/>
                    <a:pt x="8732" y="1585116"/>
                  </a:cubicBezTo>
                  <a:cubicBezTo>
                    <a:pt x="3141" y="1579525"/>
                    <a:pt x="0" y="1571942"/>
                    <a:pt x="0" y="1564035"/>
                  </a:cubicBezTo>
                  <a:lnTo>
                    <a:pt x="0" y="29813"/>
                  </a:lnTo>
                  <a:cubicBezTo>
                    <a:pt x="0" y="21906"/>
                    <a:pt x="3141" y="14323"/>
                    <a:pt x="8732" y="8732"/>
                  </a:cubicBezTo>
                  <a:cubicBezTo>
                    <a:pt x="14323" y="3141"/>
                    <a:pt x="21906" y="0"/>
                    <a:pt x="29813" y="0"/>
                  </a:cubicBezTo>
                  <a:close/>
                </a:path>
              </a:pathLst>
            </a:custGeom>
            <a:solidFill>
              <a:srgbClr val="000000">
                <a:alpha val="55686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57150"/>
              <a:ext cx="3488042" cy="16509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-10800000">
            <a:off x="14186098" y="-1183168"/>
            <a:ext cx="6792033" cy="4151369"/>
          </a:xfrm>
          <a:custGeom>
            <a:avLst/>
            <a:gdLst/>
            <a:ahLst/>
            <a:cxnLst/>
            <a:rect r="r" b="b" t="t" l="l"/>
            <a:pathLst>
              <a:path h="4151369" w="6792033">
                <a:moveTo>
                  <a:pt x="0" y="0"/>
                </a:moveTo>
                <a:lnTo>
                  <a:pt x="6792032" y="0"/>
                </a:lnTo>
                <a:lnTo>
                  <a:pt x="6792032" y="4151369"/>
                </a:lnTo>
                <a:lnTo>
                  <a:pt x="0" y="41513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2224" r="-13599" b="-11114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-10800000">
            <a:off x="8198206" y="-1173643"/>
            <a:ext cx="6006942" cy="4151369"/>
          </a:xfrm>
          <a:custGeom>
            <a:avLst/>
            <a:gdLst/>
            <a:ahLst/>
            <a:cxnLst/>
            <a:rect r="r" b="b" t="t" l="l"/>
            <a:pathLst>
              <a:path h="4151369" w="6006942">
                <a:moveTo>
                  <a:pt x="6006942" y="0"/>
                </a:moveTo>
                <a:lnTo>
                  <a:pt x="0" y="0"/>
                </a:lnTo>
                <a:lnTo>
                  <a:pt x="0" y="4151369"/>
                </a:lnTo>
                <a:lnTo>
                  <a:pt x="6006942" y="4151369"/>
                </a:lnTo>
                <a:lnTo>
                  <a:pt x="6006942" y="0"/>
                </a:lnTo>
                <a:close/>
              </a:path>
            </a:pathLst>
          </a:custGeom>
          <a:blipFill>
            <a:blip r:embed="rId6"/>
            <a:stretch>
              <a:fillRect l="-13069" t="-2224" r="-15377" b="-11114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10800000">
            <a:off x="2248415" y="-1183168"/>
            <a:ext cx="6006942" cy="4151369"/>
          </a:xfrm>
          <a:custGeom>
            <a:avLst/>
            <a:gdLst/>
            <a:ahLst/>
            <a:cxnLst/>
            <a:rect r="r" b="b" t="t" l="l"/>
            <a:pathLst>
              <a:path h="4151369" w="6006942">
                <a:moveTo>
                  <a:pt x="0" y="0"/>
                </a:moveTo>
                <a:lnTo>
                  <a:pt x="6006941" y="0"/>
                </a:lnTo>
                <a:lnTo>
                  <a:pt x="6006941" y="4151369"/>
                </a:lnTo>
                <a:lnTo>
                  <a:pt x="0" y="41513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069" t="-2224" r="-15377" b="-11114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-10800000">
            <a:off x="-3749002" y="-1183168"/>
            <a:ext cx="6006942" cy="4151369"/>
          </a:xfrm>
          <a:custGeom>
            <a:avLst/>
            <a:gdLst/>
            <a:ahLst/>
            <a:cxnLst/>
            <a:rect r="r" b="b" t="t" l="l"/>
            <a:pathLst>
              <a:path h="4151369" w="6006942">
                <a:moveTo>
                  <a:pt x="6006942" y="0"/>
                </a:moveTo>
                <a:lnTo>
                  <a:pt x="0" y="0"/>
                </a:lnTo>
                <a:lnTo>
                  <a:pt x="0" y="4151369"/>
                </a:lnTo>
                <a:lnTo>
                  <a:pt x="6006942" y="4151369"/>
                </a:lnTo>
                <a:lnTo>
                  <a:pt x="6006942" y="0"/>
                </a:lnTo>
                <a:close/>
              </a:path>
            </a:pathLst>
          </a:custGeom>
          <a:blipFill>
            <a:blip r:embed="rId6"/>
            <a:stretch>
              <a:fillRect l="-13069" t="-2224" r="-15377" b="-11114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0" y="8909206"/>
            <a:ext cx="10374765" cy="1509541"/>
          </a:xfrm>
          <a:custGeom>
            <a:avLst/>
            <a:gdLst/>
            <a:ahLst/>
            <a:cxnLst/>
            <a:rect r="r" b="b" t="t" l="l"/>
            <a:pathLst>
              <a:path h="1509541" w="10374765">
                <a:moveTo>
                  <a:pt x="0" y="0"/>
                </a:moveTo>
                <a:lnTo>
                  <a:pt x="10374765" y="0"/>
                </a:lnTo>
                <a:lnTo>
                  <a:pt x="10374765" y="1509542"/>
                </a:lnTo>
                <a:lnTo>
                  <a:pt x="0" y="15095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97696" r="0" b="-21415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0374765" y="8909206"/>
            <a:ext cx="10374765" cy="1509541"/>
          </a:xfrm>
          <a:custGeom>
            <a:avLst/>
            <a:gdLst/>
            <a:ahLst/>
            <a:cxnLst/>
            <a:rect r="r" b="b" t="t" l="l"/>
            <a:pathLst>
              <a:path h="1509541" w="10374765">
                <a:moveTo>
                  <a:pt x="0" y="0"/>
                </a:moveTo>
                <a:lnTo>
                  <a:pt x="10374765" y="0"/>
                </a:lnTo>
                <a:lnTo>
                  <a:pt x="10374765" y="1509542"/>
                </a:lnTo>
                <a:lnTo>
                  <a:pt x="0" y="15095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97696" r="0" b="-21415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10800000">
            <a:off x="0" y="-1183168"/>
            <a:ext cx="6811083" cy="4153487"/>
          </a:xfrm>
          <a:custGeom>
            <a:avLst/>
            <a:gdLst/>
            <a:ahLst/>
            <a:cxnLst/>
            <a:rect r="r" b="b" t="t" l="l"/>
            <a:pathLst>
              <a:path h="4153487" w="6811083">
                <a:moveTo>
                  <a:pt x="0" y="0"/>
                </a:moveTo>
                <a:lnTo>
                  <a:pt x="6811083" y="0"/>
                </a:lnTo>
                <a:lnTo>
                  <a:pt x="6811083" y="4153488"/>
                </a:lnTo>
                <a:lnTo>
                  <a:pt x="0" y="41534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10800000">
            <a:off x="6811083" y="-1183168"/>
            <a:ext cx="6811083" cy="4153487"/>
          </a:xfrm>
          <a:custGeom>
            <a:avLst/>
            <a:gdLst/>
            <a:ahLst/>
            <a:cxnLst/>
            <a:rect r="r" b="b" t="t" l="l"/>
            <a:pathLst>
              <a:path h="4153487" w="6811083">
                <a:moveTo>
                  <a:pt x="0" y="0"/>
                </a:moveTo>
                <a:lnTo>
                  <a:pt x="6811082" y="0"/>
                </a:lnTo>
                <a:lnTo>
                  <a:pt x="6811082" y="4153488"/>
                </a:lnTo>
                <a:lnTo>
                  <a:pt x="0" y="41534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10800000">
            <a:off x="13622165" y="-1183168"/>
            <a:ext cx="6811083" cy="4153487"/>
          </a:xfrm>
          <a:custGeom>
            <a:avLst/>
            <a:gdLst/>
            <a:ahLst/>
            <a:cxnLst/>
            <a:rect r="r" b="b" t="t" l="l"/>
            <a:pathLst>
              <a:path h="4153487" w="6811083">
                <a:moveTo>
                  <a:pt x="0" y="0"/>
                </a:moveTo>
                <a:lnTo>
                  <a:pt x="6811083" y="0"/>
                </a:lnTo>
                <a:lnTo>
                  <a:pt x="6811083" y="4153488"/>
                </a:lnTo>
                <a:lnTo>
                  <a:pt x="0" y="41534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4551381" y="540161"/>
            <a:ext cx="435257" cy="629448"/>
          </a:xfrm>
          <a:custGeom>
            <a:avLst/>
            <a:gdLst/>
            <a:ahLst/>
            <a:cxnLst/>
            <a:rect r="r" b="b" t="t" l="l"/>
            <a:pathLst>
              <a:path h="629448" w="435257">
                <a:moveTo>
                  <a:pt x="0" y="0"/>
                </a:moveTo>
                <a:lnTo>
                  <a:pt x="435257" y="0"/>
                </a:lnTo>
                <a:lnTo>
                  <a:pt x="435257" y="629448"/>
                </a:lnTo>
                <a:lnTo>
                  <a:pt x="0" y="6294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54291" t="-270432" r="-1243440" b="-825724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3074526" y="540161"/>
            <a:ext cx="435257" cy="629448"/>
          </a:xfrm>
          <a:custGeom>
            <a:avLst/>
            <a:gdLst/>
            <a:ahLst/>
            <a:cxnLst/>
            <a:rect r="r" b="b" t="t" l="l"/>
            <a:pathLst>
              <a:path h="629448" w="435257">
                <a:moveTo>
                  <a:pt x="0" y="0"/>
                </a:moveTo>
                <a:lnTo>
                  <a:pt x="435257" y="0"/>
                </a:lnTo>
                <a:lnTo>
                  <a:pt x="435257" y="629448"/>
                </a:lnTo>
                <a:lnTo>
                  <a:pt x="0" y="6294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54291" t="-270432" r="-1243440" b="-825724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3176408" y="4643588"/>
            <a:ext cx="2815165" cy="2815165"/>
          </a:xfrm>
          <a:custGeom>
            <a:avLst/>
            <a:gdLst/>
            <a:ahLst/>
            <a:cxnLst/>
            <a:rect r="r" b="b" t="t" l="l"/>
            <a:pathLst>
              <a:path h="2815165" w="2815165">
                <a:moveTo>
                  <a:pt x="0" y="0"/>
                </a:moveTo>
                <a:lnTo>
                  <a:pt x="2815165" y="0"/>
                </a:lnTo>
                <a:lnTo>
                  <a:pt x="2815165" y="2815165"/>
                </a:lnTo>
                <a:lnTo>
                  <a:pt x="0" y="28151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2075321" y="4099079"/>
            <a:ext cx="3528043" cy="3688774"/>
          </a:xfrm>
          <a:custGeom>
            <a:avLst/>
            <a:gdLst/>
            <a:ahLst/>
            <a:cxnLst/>
            <a:rect r="r" b="b" t="t" l="l"/>
            <a:pathLst>
              <a:path h="3688774" w="3528043">
                <a:moveTo>
                  <a:pt x="0" y="0"/>
                </a:moveTo>
                <a:lnTo>
                  <a:pt x="3528043" y="0"/>
                </a:lnTo>
                <a:lnTo>
                  <a:pt x="3528043" y="3688774"/>
                </a:lnTo>
                <a:lnTo>
                  <a:pt x="0" y="36887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6324948" y="3212422"/>
            <a:ext cx="5416998" cy="5454681"/>
          </a:xfrm>
          <a:custGeom>
            <a:avLst/>
            <a:gdLst/>
            <a:ahLst/>
            <a:cxnLst/>
            <a:rect r="r" b="b" t="t" l="l"/>
            <a:pathLst>
              <a:path h="5454681" w="5416998">
                <a:moveTo>
                  <a:pt x="0" y="0"/>
                </a:moveTo>
                <a:lnTo>
                  <a:pt x="5416998" y="0"/>
                </a:lnTo>
                <a:lnTo>
                  <a:pt x="5416998" y="5454682"/>
                </a:lnTo>
                <a:lnTo>
                  <a:pt x="0" y="54546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0">
            <a:off x="273234" y="651120"/>
            <a:ext cx="18045250" cy="2693367"/>
            <a:chOff x="0" y="0"/>
            <a:chExt cx="24060333" cy="3591157"/>
          </a:xfrm>
        </p:grpSpPr>
        <p:sp>
          <p:nvSpPr>
            <p:cNvPr name="TextBox 27" id="27"/>
            <p:cNvSpPr txBox="true"/>
            <p:nvPr/>
          </p:nvSpPr>
          <p:spPr>
            <a:xfrm rot="0">
              <a:off x="0" y="-47625"/>
              <a:ext cx="24060333" cy="26003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899"/>
                </a:lnSpc>
              </a:pPr>
              <a:r>
                <a:rPr lang="en-US" sz="6076">
                  <a:solidFill>
                    <a:srgbClr val="FFF8F3"/>
                  </a:solidFill>
                  <a:latin typeface="TAN Kindred"/>
                  <a:ea typeface="TAN Kindred"/>
                  <a:cs typeface="TAN Kindred"/>
                  <a:sym typeface="TAN Kindred"/>
                </a:rPr>
                <a:t>3RD </a:t>
              </a:r>
              <a:r>
                <a:rPr lang="en-US" sz="6076">
                  <a:solidFill>
                    <a:srgbClr val="FFF8F3"/>
                  </a:solidFill>
                  <a:latin typeface="TAN Kindred"/>
                  <a:ea typeface="TAN Kindred"/>
                  <a:cs typeface="TAN Kindred"/>
                  <a:sym typeface="TAN Kindred"/>
                </a:rPr>
                <a:t>COLORADO PSYCHEDELIC CUP AWARDS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1540338" y="2902253"/>
              <a:ext cx="20979658" cy="6889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78"/>
                </a:lnSpc>
                <a:spcBef>
                  <a:spcPct val="0"/>
                </a:spcBef>
              </a:pPr>
            </a:p>
          </p:txBody>
        </p:sp>
      </p:grpSp>
    </p:spTree>
  </p:cSld>
  <p:clrMapOvr>
    <a:masterClrMapping/>
  </p:clrMapOvr>
  <p:transition spd="fast">
    <p:push dir="l"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6DF6FD">
                <a:alpha val="100000"/>
              </a:srgbClr>
            </a:gs>
            <a:gs pos="100000">
              <a:srgbClr val="0C21AF">
                <a:alpha val="100000"/>
              </a:srgbClr>
            </a:gs>
          </a:gsLst>
          <a:path path="circle">
            <a:fillToRect l="50000" r="50000" t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71681" y="-216514"/>
            <a:ext cx="10090157" cy="10072669"/>
          </a:xfrm>
          <a:custGeom>
            <a:avLst/>
            <a:gdLst/>
            <a:ahLst/>
            <a:cxnLst/>
            <a:rect r="r" b="b" t="t" l="l"/>
            <a:pathLst>
              <a:path h="10072669" w="10090157">
                <a:moveTo>
                  <a:pt x="0" y="0"/>
                </a:moveTo>
                <a:lnTo>
                  <a:pt x="10090157" y="0"/>
                </a:lnTo>
                <a:lnTo>
                  <a:pt x="10090157" y="10072669"/>
                </a:lnTo>
                <a:lnTo>
                  <a:pt x="0" y="10072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9530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5" y="0"/>
                </a:lnTo>
                <a:lnTo>
                  <a:pt x="2615535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844" t="-12466" r="-95135" b="-13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01445" y="6829888"/>
            <a:ext cx="2615535" cy="3300828"/>
          </a:xfrm>
          <a:custGeom>
            <a:avLst/>
            <a:gdLst/>
            <a:ahLst/>
            <a:cxnLst/>
            <a:rect r="r" b="b" t="t" l="l"/>
            <a:pathLst>
              <a:path h="3300828" w="2615535">
                <a:moveTo>
                  <a:pt x="0" y="0"/>
                </a:moveTo>
                <a:lnTo>
                  <a:pt x="2615534" y="0"/>
                </a:lnTo>
                <a:lnTo>
                  <a:pt x="2615534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t="-14959" r="-189530" b="-1141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154232" y="83287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517949" y="8423152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7" y="0"/>
                </a:lnTo>
                <a:lnTo>
                  <a:pt x="1558697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131931" y="1028700"/>
            <a:ext cx="4024138" cy="6651468"/>
          </a:xfrm>
          <a:custGeom>
            <a:avLst/>
            <a:gdLst/>
            <a:ahLst/>
            <a:cxnLst/>
            <a:rect r="r" b="b" t="t" l="l"/>
            <a:pathLst>
              <a:path h="6651468" w="4024138">
                <a:moveTo>
                  <a:pt x="0" y="0"/>
                </a:moveTo>
                <a:lnTo>
                  <a:pt x="4024138" y="0"/>
                </a:lnTo>
                <a:lnTo>
                  <a:pt x="4024138" y="6651468"/>
                </a:lnTo>
                <a:lnTo>
                  <a:pt x="0" y="66514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94444" y="6735470"/>
            <a:ext cx="2231941" cy="3300828"/>
          </a:xfrm>
          <a:custGeom>
            <a:avLst/>
            <a:gdLst/>
            <a:ahLst/>
            <a:cxnLst/>
            <a:rect r="r" b="b" t="t" l="l"/>
            <a:pathLst>
              <a:path h="3300828" w="2231941">
                <a:moveTo>
                  <a:pt x="0" y="0"/>
                </a:moveTo>
                <a:lnTo>
                  <a:pt x="2231941" y="0"/>
                </a:lnTo>
                <a:lnTo>
                  <a:pt x="2231941" y="3300828"/>
                </a:lnTo>
                <a:lnTo>
                  <a:pt x="0" y="3300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756" t="-13712" r="-11061" b="-12664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5626385" y="1028700"/>
            <a:ext cx="3680187" cy="9547655"/>
          </a:xfrm>
          <a:custGeom>
            <a:avLst/>
            <a:gdLst/>
            <a:ahLst/>
            <a:cxnLst/>
            <a:rect r="r" b="b" t="t" l="l"/>
            <a:pathLst>
              <a:path h="9547655" w="3680187">
                <a:moveTo>
                  <a:pt x="3680187" y="0"/>
                </a:moveTo>
                <a:lnTo>
                  <a:pt x="0" y="0"/>
                </a:lnTo>
                <a:lnTo>
                  <a:pt x="0" y="9547655"/>
                </a:lnTo>
                <a:lnTo>
                  <a:pt x="3680187" y="9547655"/>
                </a:lnTo>
                <a:lnTo>
                  <a:pt x="3680187" y="0"/>
                </a:lnTo>
                <a:close/>
              </a:path>
            </a:pathLst>
          </a:custGeom>
          <a:blipFill>
            <a:blip r:embed="rId5">
              <a:alphaModFix amt="7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689594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642642" y="8290634"/>
            <a:ext cx="1558698" cy="1555996"/>
          </a:xfrm>
          <a:custGeom>
            <a:avLst/>
            <a:gdLst/>
            <a:ahLst/>
            <a:cxnLst/>
            <a:rect r="r" b="b" t="t" l="l"/>
            <a:pathLst>
              <a:path h="1555996" w="1558698">
                <a:moveTo>
                  <a:pt x="0" y="0"/>
                </a:moveTo>
                <a:lnTo>
                  <a:pt x="1558698" y="0"/>
                </a:lnTo>
                <a:lnTo>
                  <a:pt x="1558698" y="1555996"/>
                </a:lnTo>
                <a:lnTo>
                  <a:pt x="0" y="1555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1016273" y="1302616"/>
            <a:ext cx="3680187" cy="9547655"/>
          </a:xfrm>
          <a:custGeom>
            <a:avLst/>
            <a:gdLst/>
            <a:ahLst/>
            <a:cxnLst/>
            <a:rect r="r" b="b" t="t" l="l"/>
            <a:pathLst>
              <a:path h="9547655" w="3680187">
                <a:moveTo>
                  <a:pt x="0" y="0"/>
                </a:moveTo>
                <a:lnTo>
                  <a:pt x="3680187" y="0"/>
                </a:lnTo>
                <a:lnTo>
                  <a:pt x="3680187" y="9547654"/>
                </a:lnTo>
                <a:lnTo>
                  <a:pt x="0" y="95476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342658" y="2294968"/>
            <a:ext cx="3258046" cy="5385201"/>
          </a:xfrm>
          <a:custGeom>
            <a:avLst/>
            <a:gdLst/>
            <a:ahLst/>
            <a:cxnLst/>
            <a:rect r="r" b="b" t="t" l="l"/>
            <a:pathLst>
              <a:path h="5385201" w="3258046">
                <a:moveTo>
                  <a:pt x="0" y="0"/>
                </a:moveTo>
                <a:lnTo>
                  <a:pt x="3258046" y="0"/>
                </a:lnTo>
                <a:lnTo>
                  <a:pt x="3258046" y="5385200"/>
                </a:lnTo>
                <a:lnTo>
                  <a:pt x="0" y="5385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2670492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3RD PLACE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-83267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14441041" y="7200900"/>
            <a:ext cx="4054948" cy="4114800"/>
          </a:xfrm>
          <a:custGeom>
            <a:avLst/>
            <a:gdLst/>
            <a:ahLst/>
            <a:cxnLst/>
            <a:rect r="r" b="b" t="t" l="l"/>
            <a:pathLst>
              <a:path h="4114800" w="4054948">
                <a:moveTo>
                  <a:pt x="4054949" y="0"/>
                </a:moveTo>
                <a:lnTo>
                  <a:pt x="0" y="0"/>
                </a:lnTo>
                <a:lnTo>
                  <a:pt x="0" y="4114800"/>
                </a:lnTo>
                <a:lnTo>
                  <a:pt x="4054949" y="4114800"/>
                </a:lnTo>
                <a:lnTo>
                  <a:pt x="405494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228471" y="1212919"/>
            <a:ext cx="3833356" cy="67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04"/>
              </a:lnSpc>
            </a:pP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1ST</a:t>
            </a:r>
            <a:r>
              <a:rPr lang="en-US" sz="4157" spc="332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 PLACE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342658" y="2374856"/>
            <a:ext cx="3277148" cy="573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20"/>
              </a:lnSpc>
            </a:pP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2ND </a:t>
            </a:r>
            <a:r>
              <a:rPr lang="en-US" sz="3554" spc="284">
                <a:solidFill>
                  <a:srgbClr val="000000"/>
                </a:solidFill>
                <a:latin typeface="Peace Sans"/>
                <a:ea typeface="Peace Sans"/>
                <a:cs typeface="Peace Sans"/>
                <a:sym typeface="Peace Sans"/>
              </a:rPr>
              <a:t>PLACE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670492" y="3133671"/>
            <a:ext cx="3277148" cy="38861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Grower ID:</a:t>
            </a: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10528</a:t>
            </a:r>
          </a:p>
          <a:p>
            <a:pPr algn="ctr">
              <a:lnSpc>
                <a:spcPts val="382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Sample Name:</a:t>
            </a:r>
          </a:p>
          <a:p>
            <a:pPr algn="ctr">
              <a:lnSpc>
                <a:spcPts val="3527"/>
              </a:lnSpc>
            </a:pPr>
            <a:r>
              <a:rPr lang="en-US" sz="23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Extr</a:t>
            </a:r>
            <a:r>
              <a:rPr lang="en-US" sz="23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act</a:t>
            </a:r>
          </a:p>
          <a:p>
            <a:pPr algn="ctr">
              <a:lnSpc>
                <a:spcPts val="2927"/>
              </a:lnSpc>
            </a:pPr>
          </a:p>
          <a:p>
            <a:pPr algn="ctr">
              <a:lnSpc>
                <a:spcPts val="2177"/>
              </a:lnSpc>
            </a:pPr>
          </a:p>
          <a:p>
            <a:pPr algn="ctr">
              <a:lnSpc>
                <a:spcPts val="3827"/>
              </a:lnSpc>
            </a:pPr>
            <a:r>
              <a:rPr lang="en-US" sz="25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Potency Preview:</a:t>
            </a:r>
          </a:p>
          <a:p>
            <a:pPr algn="ctr" marL="0" indent="0" lvl="0">
              <a:lnSpc>
                <a:spcPts val="2927"/>
              </a:lnSpc>
            </a:pPr>
            <a:r>
              <a:rPr lang="en-US" sz="1951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MESC: 8.77 mg/g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5531" y="139769"/>
            <a:ext cx="18182469" cy="112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8F3"/>
                </a:solidFill>
                <a:latin typeface="TAN Kindred"/>
                <a:ea typeface="TAN Kindred"/>
                <a:cs typeface="TAN Kindred"/>
                <a:sym typeface="TAN Kindred"/>
              </a:rPr>
              <a:t>EXTRACT CHAMPIONS</a:t>
            </a:r>
          </a:p>
        </p:txBody>
      </p:sp>
    </p:spTree>
  </p:cSld>
  <p:clrMapOvr>
    <a:masterClrMapping/>
  </p:clrMapOvr>
  <p:transition spd="fast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DAG3MpPk7Wc</dc:identifier>
  <dcterms:modified xsi:type="dcterms:W3CDTF">2011-08-01T06:04:30Z</dcterms:modified>
  <cp:revision>1</cp:revision>
  <dc:title>2025 Colorado Psychedelic Awards Presentation</dc:title>
</cp:coreProperties>
</file>